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39"/>
  </p:notesMasterIdLst>
  <p:sldIdLst>
    <p:sldId id="269" r:id="rId5"/>
    <p:sldId id="259" r:id="rId6"/>
    <p:sldId id="258" r:id="rId7"/>
    <p:sldId id="260" r:id="rId8"/>
    <p:sldId id="278" r:id="rId9"/>
    <p:sldId id="270" r:id="rId10"/>
    <p:sldId id="257" r:id="rId11"/>
    <p:sldId id="298" r:id="rId12"/>
    <p:sldId id="274" r:id="rId13"/>
    <p:sldId id="262" r:id="rId14"/>
    <p:sldId id="276" r:id="rId15"/>
    <p:sldId id="297" r:id="rId16"/>
    <p:sldId id="268" r:id="rId17"/>
    <p:sldId id="305" r:id="rId18"/>
    <p:sldId id="280" r:id="rId19"/>
    <p:sldId id="281" r:id="rId20"/>
    <p:sldId id="283" r:id="rId21"/>
    <p:sldId id="285" r:id="rId22"/>
    <p:sldId id="306" r:id="rId23"/>
    <p:sldId id="286" r:id="rId24"/>
    <p:sldId id="287" r:id="rId25"/>
    <p:sldId id="288" r:id="rId26"/>
    <p:sldId id="292" r:id="rId27"/>
    <p:sldId id="312" r:id="rId28"/>
    <p:sldId id="313" r:id="rId29"/>
    <p:sldId id="291" r:id="rId30"/>
    <p:sldId id="315" r:id="rId31"/>
    <p:sldId id="316" r:id="rId32"/>
    <p:sldId id="301" r:id="rId33"/>
    <p:sldId id="302" r:id="rId34"/>
    <p:sldId id="317" r:id="rId35"/>
    <p:sldId id="314" r:id="rId36"/>
    <p:sldId id="293" r:id="rId37"/>
    <p:sldId id="273" r:id="rId38"/>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Fernanda Terminel Salinas" initials="MFTS" lastIdx="17" clrIdx="0">
    <p:extLst/>
  </p:cmAuthor>
  <p:cmAuthor id="2" name="Karina  Espinoza San Martin" initials="KESM" lastIdx="2" clrIdx="1"/>
  <p:cmAuthor id="3" name="Eliel Hasson Nisis" initials="EHN"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85D1"/>
    <a:srgbClr val="C03640"/>
    <a:srgbClr val="3781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53" autoAdjust="0"/>
    <p:restoredTop sz="76180" autoAdjust="0"/>
  </p:normalViewPr>
  <p:slideViewPr>
    <p:cSldViewPr snapToGrid="0" snapToObjects="1">
      <p:cViewPr varScale="1">
        <p:scale>
          <a:sx n="90" d="100"/>
          <a:sy n="90" d="100"/>
        </p:scale>
        <p:origin x="684" y="56"/>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_rels/data9.xml.rels><?xml version="1.0" encoding="UTF-8" standalone="yes"?>
<Relationships xmlns="http://schemas.openxmlformats.org/package/2006/relationships"><Relationship Id="rId1" Type="http://schemas.openxmlformats.org/officeDocument/2006/relationships/image" Target="../media/image24.png"/></Relationships>
</file>

<file path=ppt/diagrams/_rels/drawing9.xml.rels><?xml version="1.0" encoding="UTF-8" standalone="yes"?>
<Relationships xmlns="http://schemas.openxmlformats.org/package/2006/relationships"><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91101D-05E5-4E38-95C9-FE60569F69D3}" type="doc">
      <dgm:prSet loTypeId="urn:microsoft.com/office/officeart/2005/8/layout/hList9" loCatId="list" qsTypeId="urn:microsoft.com/office/officeart/2005/8/quickstyle/simple1" qsCatId="simple" csTypeId="urn:microsoft.com/office/officeart/2005/8/colors/accent1_3" csCatId="accent1" phldr="1"/>
      <dgm:spPr/>
      <dgm:t>
        <a:bodyPr/>
        <a:lstStyle/>
        <a:p>
          <a:endParaRPr lang="es-CO"/>
        </a:p>
      </dgm:t>
    </dgm:pt>
    <dgm:pt modelId="{C2A2060F-1F8B-4BF1-A338-CF8E89321679}">
      <dgm:prSet phldrT="[Texto]" custT="1"/>
      <dgm:spPr/>
      <dgm:t>
        <a:bodyPr/>
        <a:lstStyle/>
        <a:p>
          <a:r>
            <a:rPr lang="es-CO" sz="1400" kern="1200" dirty="0">
              <a:latin typeface="gobCL"/>
              <a:ea typeface="+mj-ea"/>
              <a:cs typeface="gobCL"/>
            </a:rPr>
            <a:t>Género</a:t>
          </a:r>
        </a:p>
      </dgm:t>
    </dgm:pt>
    <dgm:pt modelId="{4C788C42-2871-4B65-907C-A5E86B4F35F1}" type="parTrans" cxnId="{51FD5470-B031-4F3B-9DB5-E29BE9285EF6}">
      <dgm:prSet/>
      <dgm:spPr/>
      <dgm:t>
        <a:bodyPr/>
        <a:lstStyle/>
        <a:p>
          <a:endParaRPr lang="es-CO"/>
        </a:p>
      </dgm:t>
    </dgm:pt>
    <dgm:pt modelId="{46CFBE27-4E50-4FAB-8D1D-5513E079FBDE}" type="sibTrans" cxnId="{51FD5470-B031-4F3B-9DB5-E29BE9285EF6}">
      <dgm:prSet/>
      <dgm:spPr/>
      <dgm:t>
        <a:bodyPr/>
        <a:lstStyle/>
        <a:p>
          <a:endParaRPr lang="es-CO"/>
        </a:p>
      </dgm:t>
    </dgm:pt>
    <dgm:pt modelId="{2D53601A-E621-4FF3-ACF1-1F0B48706010}">
      <dgm:prSet phldrT="[Texto]" custT="1"/>
      <dgm:spPr/>
      <dgm:t>
        <a:bodyPr/>
        <a:lstStyle/>
        <a:p>
          <a:r>
            <a:rPr lang="es-CO" sz="1050" kern="1200" dirty="0">
              <a:latin typeface="gobCL"/>
              <a:ea typeface="+mj-ea"/>
              <a:cs typeface="gobCL"/>
            </a:rPr>
            <a:t>64,4% son mujeres (35,6% son hombres).</a:t>
          </a:r>
        </a:p>
      </dgm:t>
    </dgm:pt>
    <dgm:pt modelId="{BB8FD363-12A1-4E55-929B-9AEE12F8CAF6}" type="parTrans" cxnId="{C0306234-95B9-4E6E-B278-75167C44F230}">
      <dgm:prSet/>
      <dgm:spPr/>
      <dgm:t>
        <a:bodyPr/>
        <a:lstStyle/>
        <a:p>
          <a:endParaRPr lang="es-CO"/>
        </a:p>
      </dgm:t>
    </dgm:pt>
    <dgm:pt modelId="{14256D59-8181-4840-8455-E7A7D0E3C4A5}" type="sibTrans" cxnId="{C0306234-95B9-4E6E-B278-75167C44F230}">
      <dgm:prSet/>
      <dgm:spPr/>
      <dgm:t>
        <a:bodyPr/>
        <a:lstStyle/>
        <a:p>
          <a:endParaRPr lang="es-CO"/>
        </a:p>
      </dgm:t>
    </dgm:pt>
    <dgm:pt modelId="{E357534D-E829-4C9A-AB80-659615A6A6A1}">
      <dgm:prSet phldrT="[Texto]" custT="1"/>
      <dgm:spPr/>
      <dgm:t>
        <a:bodyPr/>
        <a:lstStyle/>
        <a:p>
          <a:r>
            <a:rPr lang="es-CO" sz="1400" kern="1200">
              <a:latin typeface="gobCL"/>
              <a:ea typeface="+mj-ea"/>
              <a:cs typeface="gobCL"/>
            </a:rPr>
            <a:t>Edad</a:t>
          </a:r>
          <a:endParaRPr lang="es-CO" sz="1400" kern="1200" dirty="0">
            <a:latin typeface="gobCL"/>
            <a:ea typeface="+mj-ea"/>
            <a:cs typeface="gobCL"/>
          </a:endParaRPr>
        </a:p>
      </dgm:t>
    </dgm:pt>
    <dgm:pt modelId="{358F074D-7CE3-4506-A96F-1DBA2F6AD314}" type="parTrans" cxnId="{6472EA19-92C4-4493-8818-981F79F6D570}">
      <dgm:prSet/>
      <dgm:spPr/>
      <dgm:t>
        <a:bodyPr/>
        <a:lstStyle/>
        <a:p>
          <a:endParaRPr lang="es-CO"/>
        </a:p>
      </dgm:t>
    </dgm:pt>
    <dgm:pt modelId="{8D45CE8B-24D1-4F6C-82D3-8F0E59ACCCAC}" type="sibTrans" cxnId="{6472EA19-92C4-4493-8818-981F79F6D570}">
      <dgm:prSet/>
      <dgm:spPr/>
      <dgm:t>
        <a:bodyPr/>
        <a:lstStyle/>
        <a:p>
          <a:endParaRPr lang="es-CO"/>
        </a:p>
      </dgm:t>
    </dgm:pt>
    <dgm:pt modelId="{55266736-3ABA-4792-B586-CF364311DE62}">
      <dgm:prSet phldrT="[Texto]" custT="1"/>
      <dgm:spPr/>
      <dgm:t>
        <a:bodyPr/>
        <a:lstStyle/>
        <a:p>
          <a:r>
            <a:rPr lang="es-CO" sz="1050" kern="1200" dirty="0">
              <a:latin typeface="gobCL"/>
              <a:ea typeface="+mj-ea"/>
              <a:cs typeface="gobCL"/>
            </a:rPr>
            <a:t>El 60% tiene 45 años o más (38,3% tiene 60 años o más).</a:t>
          </a:r>
        </a:p>
      </dgm:t>
    </dgm:pt>
    <dgm:pt modelId="{64E1D552-D7E2-4D1B-8DB6-86B7DED4FF06}" type="parTrans" cxnId="{C8814C11-A10A-4295-AEED-97E052128D10}">
      <dgm:prSet/>
      <dgm:spPr/>
      <dgm:t>
        <a:bodyPr/>
        <a:lstStyle/>
        <a:p>
          <a:endParaRPr lang="es-CO"/>
        </a:p>
      </dgm:t>
    </dgm:pt>
    <dgm:pt modelId="{08615616-3F75-4A05-906F-4FD5378C73F0}" type="sibTrans" cxnId="{C8814C11-A10A-4295-AEED-97E052128D10}">
      <dgm:prSet/>
      <dgm:spPr/>
      <dgm:t>
        <a:bodyPr/>
        <a:lstStyle/>
        <a:p>
          <a:endParaRPr lang="es-CO"/>
        </a:p>
      </dgm:t>
    </dgm:pt>
    <dgm:pt modelId="{E026FFA9-C06C-4F0E-A0DB-5389A65E8925}" type="pres">
      <dgm:prSet presAssocID="{8991101D-05E5-4E38-95C9-FE60569F69D3}" presName="list" presStyleCnt="0">
        <dgm:presLayoutVars>
          <dgm:dir/>
          <dgm:animLvl val="lvl"/>
        </dgm:presLayoutVars>
      </dgm:prSet>
      <dgm:spPr/>
    </dgm:pt>
    <dgm:pt modelId="{AC1900EA-FA16-42AA-860F-51970632FEAB}" type="pres">
      <dgm:prSet presAssocID="{C2A2060F-1F8B-4BF1-A338-CF8E89321679}" presName="posSpace" presStyleCnt="0"/>
      <dgm:spPr/>
    </dgm:pt>
    <dgm:pt modelId="{44C9D4C4-8423-4385-948C-2B652D0132BA}" type="pres">
      <dgm:prSet presAssocID="{C2A2060F-1F8B-4BF1-A338-CF8E89321679}" presName="vertFlow" presStyleCnt="0"/>
      <dgm:spPr/>
    </dgm:pt>
    <dgm:pt modelId="{C2DB1851-75D9-4E7E-8DC3-9419CFE390A3}" type="pres">
      <dgm:prSet presAssocID="{C2A2060F-1F8B-4BF1-A338-CF8E89321679}" presName="topSpace" presStyleCnt="0"/>
      <dgm:spPr/>
    </dgm:pt>
    <dgm:pt modelId="{D7C3CAFB-E7BE-4955-9ED1-61FD20685AE6}" type="pres">
      <dgm:prSet presAssocID="{C2A2060F-1F8B-4BF1-A338-CF8E89321679}" presName="firstComp" presStyleCnt="0"/>
      <dgm:spPr/>
    </dgm:pt>
    <dgm:pt modelId="{2512165C-03CE-487F-92BB-4312E7872B3E}" type="pres">
      <dgm:prSet presAssocID="{C2A2060F-1F8B-4BF1-A338-CF8E89321679}" presName="firstChild" presStyleLbl="bgAccFollowNode1" presStyleIdx="0" presStyleCnt="2" custLinFactNeighborY="732"/>
      <dgm:spPr/>
    </dgm:pt>
    <dgm:pt modelId="{F777749D-8381-4467-AFA9-9DFDB50CB03B}" type="pres">
      <dgm:prSet presAssocID="{C2A2060F-1F8B-4BF1-A338-CF8E89321679}" presName="firstChildTx" presStyleLbl="bgAccFollowNode1" presStyleIdx="0" presStyleCnt="2">
        <dgm:presLayoutVars>
          <dgm:bulletEnabled val="1"/>
        </dgm:presLayoutVars>
      </dgm:prSet>
      <dgm:spPr/>
    </dgm:pt>
    <dgm:pt modelId="{2675732D-EBD9-4A19-A2FB-0502C142FBB0}" type="pres">
      <dgm:prSet presAssocID="{C2A2060F-1F8B-4BF1-A338-CF8E89321679}" presName="negSpace" presStyleCnt="0"/>
      <dgm:spPr/>
    </dgm:pt>
    <dgm:pt modelId="{7B2EF98D-5E02-4168-9FAF-04DE27A74ACB}" type="pres">
      <dgm:prSet presAssocID="{C2A2060F-1F8B-4BF1-A338-CF8E89321679}" presName="circle" presStyleLbl="node1" presStyleIdx="0" presStyleCnt="2"/>
      <dgm:spPr/>
    </dgm:pt>
    <dgm:pt modelId="{F891F132-F164-4EE0-A805-9C7B6B620297}" type="pres">
      <dgm:prSet presAssocID="{46CFBE27-4E50-4FAB-8D1D-5513E079FBDE}" presName="transSpace" presStyleCnt="0"/>
      <dgm:spPr/>
    </dgm:pt>
    <dgm:pt modelId="{98351E54-A417-44AB-BA1E-F4F45F5B66C7}" type="pres">
      <dgm:prSet presAssocID="{E357534D-E829-4C9A-AB80-659615A6A6A1}" presName="posSpace" presStyleCnt="0"/>
      <dgm:spPr/>
    </dgm:pt>
    <dgm:pt modelId="{047D4ACE-E980-453A-AEF5-1CC5D52FF92F}" type="pres">
      <dgm:prSet presAssocID="{E357534D-E829-4C9A-AB80-659615A6A6A1}" presName="vertFlow" presStyleCnt="0"/>
      <dgm:spPr/>
    </dgm:pt>
    <dgm:pt modelId="{CB9430DF-77B6-473D-BC80-BE5E1C0462CA}" type="pres">
      <dgm:prSet presAssocID="{E357534D-E829-4C9A-AB80-659615A6A6A1}" presName="topSpace" presStyleCnt="0"/>
      <dgm:spPr/>
    </dgm:pt>
    <dgm:pt modelId="{FF08C37E-D2E0-486F-990C-24FE21EF7093}" type="pres">
      <dgm:prSet presAssocID="{E357534D-E829-4C9A-AB80-659615A6A6A1}" presName="firstComp" presStyleCnt="0"/>
      <dgm:spPr/>
    </dgm:pt>
    <dgm:pt modelId="{B1147E27-842E-48AC-A9FD-C2160AACC7E8}" type="pres">
      <dgm:prSet presAssocID="{E357534D-E829-4C9A-AB80-659615A6A6A1}" presName="firstChild" presStyleLbl="bgAccFollowNode1" presStyleIdx="1" presStyleCnt="2"/>
      <dgm:spPr/>
    </dgm:pt>
    <dgm:pt modelId="{8E346D1F-E9ED-4EDF-A800-E52CA0E65593}" type="pres">
      <dgm:prSet presAssocID="{E357534D-E829-4C9A-AB80-659615A6A6A1}" presName="firstChildTx" presStyleLbl="bgAccFollowNode1" presStyleIdx="1" presStyleCnt="2">
        <dgm:presLayoutVars>
          <dgm:bulletEnabled val="1"/>
        </dgm:presLayoutVars>
      </dgm:prSet>
      <dgm:spPr/>
    </dgm:pt>
    <dgm:pt modelId="{65B496D6-206E-4BEB-B7E5-736502B67112}" type="pres">
      <dgm:prSet presAssocID="{E357534D-E829-4C9A-AB80-659615A6A6A1}" presName="negSpace" presStyleCnt="0"/>
      <dgm:spPr/>
    </dgm:pt>
    <dgm:pt modelId="{3BC29170-86B8-4DE4-803D-1B3C93A9A89E}" type="pres">
      <dgm:prSet presAssocID="{E357534D-E829-4C9A-AB80-659615A6A6A1}" presName="circle" presStyleLbl="node1" presStyleIdx="1" presStyleCnt="2"/>
      <dgm:spPr/>
    </dgm:pt>
  </dgm:ptLst>
  <dgm:cxnLst>
    <dgm:cxn modelId="{C8814C11-A10A-4295-AEED-97E052128D10}" srcId="{E357534D-E829-4C9A-AB80-659615A6A6A1}" destId="{55266736-3ABA-4792-B586-CF364311DE62}" srcOrd="0" destOrd="0" parTransId="{64E1D552-D7E2-4D1B-8DB6-86B7DED4FF06}" sibTransId="{08615616-3F75-4A05-906F-4FD5378C73F0}"/>
    <dgm:cxn modelId="{6472EA19-92C4-4493-8818-981F79F6D570}" srcId="{8991101D-05E5-4E38-95C9-FE60569F69D3}" destId="{E357534D-E829-4C9A-AB80-659615A6A6A1}" srcOrd="1" destOrd="0" parTransId="{358F074D-7CE3-4506-A96F-1DBA2F6AD314}" sibTransId="{8D45CE8B-24D1-4F6C-82D3-8F0E59ACCCAC}"/>
    <dgm:cxn modelId="{C0306234-95B9-4E6E-B278-75167C44F230}" srcId="{C2A2060F-1F8B-4BF1-A338-CF8E89321679}" destId="{2D53601A-E621-4FF3-ACF1-1F0B48706010}" srcOrd="0" destOrd="0" parTransId="{BB8FD363-12A1-4E55-929B-9AEE12F8CAF6}" sibTransId="{14256D59-8181-4840-8455-E7A7D0E3C4A5}"/>
    <dgm:cxn modelId="{15A29C43-44AE-4A17-A574-50311E4522FF}" type="presOf" srcId="{55266736-3ABA-4792-B586-CF364311DE62}" destId="{B1147E27-842E-48AC-A9FD-C2160AACC7E8}" srcOrd="0" destOrd="0" presId="urn:microsoft.com/office/officeart/2005/8/layout/hList9"/>
    <dgm:cxn modelId="{51FD5470-B031-4F3B-9DB5-E29BE9285EF6}" srcId="{8991101D-05E5-4E38-95C9-FE60569F69D3}" destId="{C2A2060F-1F8B-4BF1-A338-CF8E89321679}" srcOrd="0" destOrd="0" parTransId="{4C788C42-2871-4B65-907C-A5E86B4F35F1}" sibTransId="{46CFBE27-4E50-4FAB-8D1D-5513E079FBDE}"/>
    <dgm:cxn modelId="{D037655A-D7D0-4F38-8881-A2E0A59416AE}" type="presOf" srcId="{2D53601A-E621-4FF3-ACF1-1F0B48706010}" destId="{2512165C-03CE-487F-92BB-4312E7872B3E}" srcOrd="0" destOrd="0" presId="urn:microsoft.com/office/officeart/2005/8/layout/hList9"/>
    <dgm:cxn modelId="{E40B8B7C-7D65-42EE-A0F1-DBEB57959D46}" type="presOf" srcId="{C2A2060F-1F8B-4BF1-A338-CF8E89321679}" destId="{7B2EF98D-5E02-4168-9FAF-04DE27A74ACB}" srcOrd="0" destOrd="0" presId="urn:microsoft.com/office/officeart/2005/8/layout/hList9"/>
    <dgm:cxn modelId="{2A61DEA6-F59B-4D5F-8130-BDD916120355}" type="presOf" srcId="{8991101D-05E5-4E38-95C9-FE60569F69D3}" destId="{E026FFA9-C06C-4F0E-A0DB-5389A65E8925}" srcOrd="0" destOrd="0" presId="urn:microsoft.com/office/officeart/2005/8/layout/hList9"/>
    <dgm:cxn modelId="{474A34B8-C164-4E0A-B2A0-FA00527C7008}" type="presOf" srcId="{E357534D-E829-4C9A-AB80-659615A6A6A1}" destId="{3BC29170-86B8-4DE4-803D-1B3C93A9A89E}" srcOrd="0" destOrd="0" presId="urn:microsoft.com/office/officeart/2005/8/layout/hList9"/>
    <dgm:cxn modelId="{1329E5BC-331F-4C8D-870E-81330B1E1B21}" type="presOf" srcId="{2D53601A-E621-4FF3-ACF1-1F0B48706010}" destId="{F777749D-8381-4467-AFA9-9DFDB50CB03B}" srcOrd="1" destOrd="0" presId="urn:microsoft.com/office/officeart/2005/8/layout/hList9"/>
    <dgm:cxn modelId="{37C917ED-472A-414A-9656-352DC0645DF7}" type="presOf" srcId="{55266736-3ABA-4792-B586-CF364311DE62}" destId="{8E346D1F-E9ED-4EDF-A800-E52CA0E65593}" srcOrd="1" destOrd="0" presId="urn:microsoft.com/office/officeart/2005/8/layout/hList9"/>
    <dgm:cxn modelId="{52414D5C-D911-4E9E-8961-9528DC22A06D}" type="presParOf" srcId="{E026FFA9-C06C-4F0E-A0DB-5389A65E8925}" destId="{AC1900EA-FA16-42AA-860F-51970632FEAB}" srcOrd="0" destOrd="0" presId="urn:microsoft.com/office/officeart/2005/8/layout/hList9"/>
    <dgm:cxn modelId="{40699ECE-CC9E-4A58-B9B7-7AB97EECEA2E}" type="presParOf" srcId="{E026FFA9-C06C-4F0E-A0DB-5389A65E8925}" destId="{44C9D4C4-8423-4385-948C-2B652D0132BA}" srcOrd="1" destOrd="0" presId="urn:microsoft.com/office/officeart/2005/8/layout/hList9"/>
    <dgm:cxn modelId="{207FCB4D-5EAE-4AC7-A68D-E673339F05F8}" type="presParOf" srcId="{44C9D4C4-8423-4385-948C-2B652D0132BA}" destId="{C2DB1851-75D9-4E7E-8DC3-9419CFE390A3}" srcOrd="0" destOrd="0" presId="urn:microsoft.com/office/officeart/2005/8/layout/hList9"/>
    <dgm:cxn modelId="{F3E388F7-2814-4E2D-94A2-24484D399C60}" type="presParOf" srcId="{44C9D4C4-8423-4385-948C-2B652D0132BA}" destId="{D7C3CAFB-E7BE-4955-9ED1-61FD20685AE6}" srcOrd="1" destOrd="0" presId="urn:microsoft.com/office/officeart/2005/8/layout/hList9"/>
    <dgm:cxn modelId="{787E2333-3E54-4E47-9F7D-446DB9A7482C}" type="presParOf" srcId="{D7C3CAFB-E7BE-4955-9ED1-61FD20685AE6}" destId="{2512165C-03CE-487F-92BB-4312E7872B3E}" srcOrd="0" destOrd="0" presId="urn:microsoft.com/office/officeart/2005/8/layout/hList9"/>
    <dgm:cxn modelId="{2BA65C3F-01EE-4113-A312-B65442D14C7B}" type="presParOf" srcId="{D7C3CAFB-E7BE-4955-9ED1-61FD20685AE6}" destId="{F777749D-8381-4467-AFA9-9DFDB50CB03B}" srcOrd="1" destOrd="0" presId="urn:microsoft.com/office/officeart/2005/8/layout/hList9"/>
    <dgm:cxn modelId="{DD2BF441-665D-46E1-A229-F390901A9ACB}" type="presParOf" srcId="{E026FFA9-C06C-4F0E-A0DB-5389A65E8925}" destId="{2675732D-EBD9-4A19-A2FB-0502C142FBB0}" srcOrd="2" destOrd="0" presId="urn:microsoft.com/office/officeart/2005/8/layout/hList9"/>
    <dgm:cxn modelId="{C51DFCF4-93CB-4BD1-984B-6E91F3ED4B70}" type="presParOf" srcId="{E026FFA9-C06C-4F0E-A0DB-5389A65E8925}" destId="{7B2EF98D-5E02-4168-9FAF-04DE27A74ACB}" srcOrd="3" destOrd="0" presId="urn:microsoft.com/office/officeart/2005/8/layout/hList9"/>
    <dgm:cxn modelId="{11101362-9C10-4835-A8DB-8D955E00D92B}" type="presParOf" srcId="{E026FFA9-C06C-4F0E-A0DB-5389A65E8925}" destId="{F891F132-F164-4EE0-A805-9C7B6B620297}" srcOrd="4" destOrd="0" presId="urn:microsoft.com/office/officeart/2005/8/layout/hList9"/>
    <dgm:cxn modelId="{2D9D9D59-5F03-4A84-82FE-ADE73575CFFD}" type="presParOf" srcId="{E026FFA9-C06C-4F0E-A0DB-5389A65E8925}" destId="{98351E54-A417-44AB-BA1E-F4F45F5B66C7}" srcOrd="5" destOrd="0" presId="urn:microsoft.com/office/officeart/2005/8/layout/hList9"/>
    <dgm:cxn modelId="{FA4EF04A-DE47-4E6E-8875-C9B0FA3BDDF0}" type="presParOf" srcId="{E026FFA9-C06C-4F0E-A0DB-5389A65E8925}" destId="{047D4ACE-E980-453A-AEF5-1CC5D52FF92F}" srcOrd="6" destOrd="0" presId="urn:microsoft.com/office/officeart/2005/8/layout/hList9"/>
    <dgm:cxn modelId="{14ED57F3-7233-4E68-A5A1-6796D5EEA56A}" type="presParOf" srcId="{047D4ACE-E980-453A-AEF5-1CC5D52FF92F}" destId="{CB9430DF-77B6-473D-BC80-BE5E1C0462CA}" srcOrd="0" destOrd="0" presId="urn:microsoft.com/office/officeart/2005/8/layout/hList9"/>
    <dgm:cxn modelId="{5035C315-A694-4F08-8264-1BE129B99B27}" type="presParOf" srcId="{047D4ACE-E980-453A-AEF5-1CC5D52FF92F}" destId="{FF08C37E-D2E0-486F-990C-24FE21EF7093}" srcOrd="1" destOrd="0" presId="urn:microsoft.com/office/officeart/2005/8/layout/hList9"/>
    <dgm:cxn modelId="{80C19F69-4D19-4102-B0C6-FA27A8BB3D5A}" type="presParOf" srcId="{FF08C37E-D2E0-486F-990C-24FE21EF7093}" destId="{B1147E27-842E-48AC-A9FD-C2160AACC7E8}" srcOrd="0" destOrd="0" presId="urn:microsoft.com/office/officeart/2005/8/layout/hList9"/>
    <dgm:cxn modelId="{E8E2EF7C-1517-4AB9-B7A4-22805DD1BFB0}" type="presParOf" srcId="{FF08C37E-D2E0-486F-990C-24FE21EF7093}" destId="{8E346D1F-E9ED-4EDF-A800-E52CA0E65593}" srcOrd="1" destOrd="0" presId="urn:microsoft.com/office/officeart/2005/8/layout/hList9"/>
    <dgm:cxn modelId="{FB4C92B4-5D87-4AC4-A3C2-69393F72470C}" type="presParOf" srcId="{E026FFA9-C06C-4F0E-A0DB-5389A65E8925}" destId="{65B496D6-206E-4BEB-B7E5-736502B67112}" srcOrd="7" destOrd="0" presId="urn:microsoft.com/office/officeart/2005/8/layout/hList9"/>
    <dgm:cxn modelId="{9A0DDC42-A7A4-4B5C-8901-30BECE2D7F81}" type="presParOf" srcId="{E026FFA9-C06C-4F0E-A0DB-5389A65E8925}" destId="{3BC29170-86B8-4DE4-803D-1B3C93A9A89E}"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A929390-FD05-4FC0-8A7C-5724AA2436A0}"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es-ES"/>
        </a:p>
      </dgm:t>
    </dgm:pt>
    <dgm:pt modelId="{192D56D5-13B1-48A2-AEEE-A9B3462C9601}">
      <dgm:prSet phldrT="[Texto]" custT="1"/>
      <dgm:spPr/>
      <dgm:t>
        <a:bodyPr/>
        <a:lstStyle/>
        <a:p>
          <a:r>
            <a:rPr lang="es-ES" sz="900" b="0" i="0" dirty="0">
              <a:latin typeface="gobCL"/>
              <a:cs typeface="Gisha" panose="020B0502040204020203" pitchFamily="34" charset="-79"/>
            </a:rPr>
            <a:t>Consolidarse como Política Pública </a:t>
          </a:r>
        </a:p>
      </dgm:t>
    </dgm:pt>
    <dgm:pt modelId="{119C73C6-4CEC-478D-9D1D-8922C92E1CDB}" type="parTrans" cxnId="{958E759F-6E09-4010-9ACF-57BA4753D735}">
      <dgm:prSet/>
      <dgm:spPr/>
      <dgm:t>
        <a:bodyPr/>
        <a:lstStyle/>
        <a:p>
          <a:endParaRPr lang="es-ES" sz="1050"/>
        </a:p>
      </dgm:t>
    </dgm:pt>
    <dgm:pt modelId="{EB9C765A-832A-43A4-B390-D29B97ABEA64}" type="sibTrans" cxnId="{958E759F-6E09-4010-9ACF-57BA4753D735}">
      <dgm:prSet/>
      <dgm:spPr/>
      <dgm:t>
        <a:bodyPr/>
        <a:lstStyle/>
        <a:p>
          <a:endParaRPr lang="es-ES" sz="1050"/>
        </a:p>
      </dgm:t>
    </dgm:pt>
    <dgm:pt modelId="{5A132C5F-090C-46E1-BED4-C5F6F6225AAB}">
      <dgm:prSet phldrT="[Texto]" custT="1"/>
      <dgm:spPr/>
      <dgm:t>
        <a:bodyPr/>
        <a:lstStyle/>
        <a:p>
          <a:r>
            <a:rPr lang="es-ES" sz="900" b="0" i="0" dirty="0">
              <a:latin typeface="gobCL"/>
              <a:cs typeface="Gisha" panose="020B0502040204020203" pitchFamily="34" charset="-79"/>
            </a:rPr>
            <a:t>Fortalecer Red de empresas inclusivas</a:t>
          </a:r>
        </a:p>
      </dgm:t>
    </dgm:pt>
    <dgm:pt modelId="{214AF367-92DD-4DC0-9F65-9A535F1CDEFC}" type="parTrans" cxnId="{206E4C9E-0C57-4449-BE3A-CD261E5EAC8C}">
      <dgm:prSet/>
      <dgm:spPr/>
      <dgm:t>
        <a:bodyPr/>
        <a:lstStyle/>
        <a:p>
          <a:endParaRPr lang="es-ES" sz="1050"/>
        </a:p>
      </dgm:t>
    </dgm:pt>
    <dgm:pt modelId="{6E609BC7-2344-452C-ADED-71EE103A5B09}" type="sibTrans" cxnId="{206E4C9E-0C57-4449-BE3A-CD261E5EAC8C}">
      <dgm:prSet/>
      <dgm:spPr/>
      <dgm:t>
        <a:bodyPr/>
        <a:lstStyle/>
        <a:p>
          <a:endParaRPr lang="es-ES" sz="1050"/>
        </a:p>
      </dgm:t>
    </dgm:pt>
    <dgm:pt modelId="{099D1783-2117-4D5C-8D62-99CB834B0992}">
      <dgm:prSet phldrT="[Texto]" custT="1"/>
      <dgm:spPr/>
      <dgm:t>
        <a:bodyPr/>
        <a:lstStyle/>
        <a:p>
          <a:r>
            <a:rPr lang="es-ES" sz="800" b="0" i="0" dirty="0">
              <a:latin typeface="gobCL"/>
              <a:cs typeface="Gisha" panose="020B0502040204020203" pitchFamily="34" charset="-79"/>
            </a:rPr>
            <a:t>Ser un aporte en la implementación y puesta en marcha de Ley de Inclusión Laboral</a:t>
          </a:r>
        </a:p>
      </dgm:t>
    </dgm:pt>
    <dgm:pt modelId="{3D457B67-4850-4554-8B82-BD425876C85B}" type="parTrans" cxnId="{DA129C1A-8C11-436B-835B-5BE2975A33E1}">
      <dgm:prSet/>
      <dgm:spPr/>
      <dgm:t>
        <a:bodyPr/>
        <a:lstStyle/>
        <a:p>
          <a:endParaRPr lang="es-ES" sz="1050"/>
        </a:p>
      </dgm:t>
    </dgm:pt>
    <dgm:pt modelId="{594867DD-FA31-4528-A4F4-1C1246161B8C}" type="sibTrans" cxnId="{DA129C1A-8C11-436B-835B-5BE2975A33E1}">
      <dgm:prSet/>
      <dgm:spPr/>
      <dgm:t>
        <a:bodyPr/>
        <a:lstStyle/>
        <a:p>
          <a:endParaRPr lang="es-ES" sz="1050"/>
        </a:p>
      </dgm:t>
    </dgm:pt>
    <dgm:pt modelId="{3FABF942-A83B-440F-AEEC-BEB6CE3C1850}">
      <dgm:prSet phldrT="[Texto]" custT="1"/>
      <dgm:spPr/>
      <dgm:t>
        <a:bodyPr/>
        <a:lstStyle/>
        <a:p>
          <a:r>
            <a:rPr lang="es-ES" sz="900" b="0" i="0" dirty="0">
              <a:latin typeface="gobCL"/>
              <a:cs typeface="Gisha" panose="020B0502040204020203" pitchFamily="34" charset="-79"/>
            </a:rPr>
            <a:t>Continuar  velando por el acceso a la formación y empleo de </a:t>
          </a:r>
          <a:r>
            <a:rPr lang="es-ES" sz="900" b="0" i="0" dirty="0" err="1">
              <a:latin typeface="gobCL"/>
              <a:cs typeface="Gisha" panose="020B0502040204020203" pitchFamily="34" charset="-79"/>
            </a:rPr>
            <a:t>PcD</a:t>
          </a:r>
          <a:endParaRPr lang="es-ES" sz="900" b="0" i="0" dirty="0">
            <a:latin typeface="gobCL"/>
            <a:cs typeface="Gisha" panose="020B0502040204020203" pitchFamily="34" charset="-79"/>
          </a:endParaRPr>
        </a:p>
      </dgm:t>
    </dgm:pt>
    <dgm:pt modelId="{300A203B-C574-4A61-8028-A2094906ABE9}" type="parTrans" cxnId="{D99CA98A-3429-452C-9B93-163184F7C776}">
      <dgm:prSet/>
      <dgm:spPr/>
      <dgm:t>
        <a:bodyPr/>
        <a:lstStyle/>
        <a:p>
          <a:endParaRPr lang="es-ES" sz="1050"/>
        </a:p>
      </dgm:t>
    </dgm:pt>
    <dgm:pt modelId="{94730374-594C-4901-8212-D44B8DACE435}" type="sibTrans" cxnId="{D99CA98A-3429-452C-9B93-163184F7C776}">
      <dgm:prSet/>
      <dgm:spPr/>
      <dgm:t>
        <a:bodyPr/>
        <a:lstStyle/>
        <a:p>
          <a:endParaRPr lang="es-ES" sz="1050"/>
        </a:p>
      </dgm:t>
    </dgm:pt>
    <dgm:pt modelId="{58F4A5D1-5962-4F82-B7F9-77D980B50A6C}">
      <dgm:prSet phldrT="[Texto]" custT="1"/>
      <dgm:spPr/>
      <dgm:t>
        <a:bodyPr/>
        <a:lstStyle/>
        <a:p>
          <a:r>
            <a:rPr lang="es-CL" sz="900" b="0" i="0" dirty="0">
              <a:latin typeface="gobCL"/>
              <a:cs typeface="Gisha" panose="020B0502040204020203" pitchFamily="34" charset="-79"/>
            </a:rPr>
            <a:t>Promover concientización para la inclusión social de </a:t>
          </a:r>
          <a:r>
            <a:rPr lang="es-CL" sz="900" b="0" i="0" dirty="0" err="1">
              <a:latin typeface="gobCL"/>
              <a:cs typeface="Gisha" panose="020B0502040204020203" pitchFamily="34" charset="-79"/>
            </a:rPr>
            <a:t>PcD</a:t>
          </a:r>
          <a:endParaRPr lang="es-ES" sz="900" b="0" i="0" dirty="0">
            <a:latin typeface="gobCL"/>
            <a:cs typeface="Gisha" panose="020B0502040204020203" pitchFamily="34" charset="-79"/>
          </a:endParaRPr>
        </a:p>
      </dgm:t>
    </dgm:pt>
    <dgm:pt modelId="{4954D200-8107-41C0-8081-7BAA0156F26A}" type="sibTrans" cxnId="{C5EEF142-1F54-4F5B-8B75-0EBC41814382}">
      <dgm:prSet/>
      <dgm:spPr/>
      <dgm:t>
        <a:bodyPr/>
        <a:lstStyle/>
        <a:p>
          <a:endParaRPr lang="es-ES" sz="1050"/>
        </a:p>
      </dgm:t>
    </dgm:pt>
    <dgm:pt modelId="{6EC6FED7-4182-460B-A35A-627A74388CA0}" type="parTrans" cxnId="{C5EEF142-1F54-4F5B-8B75-0EBC41814382}">
      <dgm:prSet/>
      <dgm:spPr/>
      <dgm:t>
        <a:bodyPr/>
        <a:lstStyle/>
        <a:p>
          <a:endParaRPr lang="es-ES" sz="1050"/>
        </a:p>
      </dgm:t>
    </dgm:pt>
    <dgm:pt modelId="{8F09D85F-86C0-4F34-B633-B5443F43A1E4}">
      <dgm:prSet phldrT="[Texto]" custT="1"/>
      <dgm:spPr/>
      <dgm:t>
        <a:bodyPr/>
        <a:lstStyle/>
        <a:p>
          <a:r>
            <a:rPr lang="es-CL" sz="900" baseline="0" dirty="0">
              <a:latin typeface="gobCL"/>
              <a:cs typeface="Gisha" panose="020B0502040204020203" pitchFamily="34" charset="-79"/>
            </a:rPr>
            <a:t>Fortalecer capacidades en los formadores</a:t>
          </a:r>
          <a:endParaRPr lang="es-ES" sz="900" baseline="0" dirty="0">
            <a:latin typeface="gobCL"/>
            <a:cs typeface="Gisha" panose="020B0502040204020203" pitchFamily="34" charset="-79"/>
          </a:endParaRPr>
        </a:p>
      </dgm:t>
    </dgm:pt>
    <dgm:pt modelId="{1B4D6A00-1D4E-45C6-BDA3-A28C9A0215C1}" type="parTrans" cxnId="{28DCD252-5CE2-4D32-A51E-9B3922111D9D}">
      <dgm:prSet/>
      <dgm:spPr/>
      <dgm:t>
        <a:bodyPr/>
        <a:lstStyle/>
        <a:p>
          <a:endParaRPr lang="es-ES" sz="1050"/>
        </a:p>
      </dgm:t>
    </dgm:pt>
    <dgm:pt modelId="{7D0D0459-7CD3-4B60-8890-CF96A0B29DC1}" type="sibTrans" cxnId="{28DCD252-5CE2-4D32-A51E-9B3922111D9D}">
      <dgm:prSet/>
      <dgm:spPr/>
      <dgm:t>
        <a:bodyPr/>
        <a:lstStyle/>
        <a:p>
          <a:endParaRPr lang="es-ES" sz="1050"/>
        </a:p>
      </dgm:t>
    </dgm:pt>
    <dgm:pt modelId="{5D8594C4-505D-4D6F-992D-DE344F164F60}" type="pres">
      <dgm:prSet presAssocID="{EA929390-FD05-4FC0-8A7C-5724AA2436A0}" presName="Name0" presStyleCnt="0">
        <dgm:presLayoutVars>
          <dgm:dir/>
          <dgm:resizeHandles val="exact"/>
        </dgm:presLayoutVars>
      </dgm:prSet>
      <dgm:spPr/>
    </dgm:pt>
    <dgm:pt modelId="{28587C5A-AC2F-427E-AAD2-D630A6A9F412}" type="pres">
      <dgm:prSet presAssocID="{EA929390-FD05-4FC0-8A7C-5724AA2436A0}" presName="cycle" presStyleCnt="0"/>
      <dgm:spPr/>
    </dgm:pt>
    <dgm:pt modelId="{2B5CF457-8707-4C8B-A2C4-E0D15BB99014}" type="pres">
      <dgm:prSet presAssocID="{192D56D5-13B1-48A2-AEEE-A9B3462C9601}" presName="nodeFirstNode" presStyleLbl="node1" presStyleIdx="0" presStyleCnt="6">
        <dgm:presLayoutVars>
          <dgm:bulletEnabled val="1"/>
        </dgm:presLayoutVars>
      </dgm:prSet>
      <dgm:spPr/>
    </dgm:pt>
    <dgm:pt modelId="{E522EB3A-47E8-40D8-8905-91F018B5CD4B}" type="pres">
      <dgm:prSet presAssocID="{EB9C765A-832A-43A4-B390-D29B97ABEA64}" presName="sibTransFirstNode" presStyleLbl="bgShp" presStyleIdx="0" presStyleCnt="1"/>
      <dgm:spPr/>
    </dgm:pt>
    <dgm:pt modelId="{9351A86E-978E-4B5C-8FC4-AA4FFDFB4413}" type="pres">
      <dgm:prSet presAssocID="{5A132C5F-090C-46E1-BED4-C5F6F6225AAB}" presName="nodeFollowingNodes" presStyleLbl="node1" presStyleIdx="1" presStyleCnt="6">
        <dgm:presLayoutVars>
          <dgm:bulletEnabled val="1"/>
        </dgm:presLayoutVars>
      </dgm:prSet>
      <dgm:spPr/>
    </dgm:pt>
    <dgm:pt modelId="{E3D78D95-B81D-486E-8BF3-37B2DB3B7F7F}" type="pres">
      <dgm:prSet presAssocID="{099D1783-2117-4D5C-8D62-99CB834B0992}" presName="nodeFollowingNodes" presStyleLbl="node1" presStyleIdx="2" presStyleCnt="6">
        <dgm:presLayoutVars>
          <dgm:bulletEnabled val="1"/>
        </dgm:presLayoutVars>
      </dgm:prSet>
      <dgm:spPr/>
    </dgm:pt>
    <dgm:pt modelId="{50C2A418-385D-4849-9AA0-6E25C77C0FFD}" type="pres">
      <dgm:prSet presAssocID="{3FABF942-A83B-440F-AEEC-BEB6CE3C1850}" presName="nodeFollowingNodes" presStyleLbl="node1" presStyleIdx="3" presStyleCnt="6">
        <dgm:presLayoutVars>
          <dgm:bulletEnabled val="1"/>
        </dgm:presLayoutVars>
      </dgm:prSet>
      <dgm:spPr/>
    </dgm:pt>
    <dgm:pt modelId="{CA107422-381B-432F-B56F-3D6DC4C574CD}" type="pres">
      <dgm:prSet presAssocID="{58F4A5D1-5962-4F82-B7F9-77D980B50A6C}" presName="nodeFollowingNodes" presStyleLbl="node1" presStyleIdx="4" presStyleCnt="6">
        <dgm:presLayoutVars>
          <dgm:bulletEnabled val="1"/>
        </dgm:presLayoutVars>
      </dgm:prSet>
      <dgm:spPr/>
    </dgm:pt>
    <dgm:pt modelId="{E89B07CF-66BD-429B-988C-4E7BE50F579B}" type="pres">
      <dgm:prSet presAssocID="{8F09D85F-86C0-4F34-B633-B5443F43A1E4}" presName="nodeFollowingNodes" presStyleLbl="node1" presStyleIdx="5" presStyleCnt="6">
        <dgm:presLayoutVars>
          <dgm:bulletEnabled val="1"/>
        </dgm:presLayoutVars>
      </dgm:prSet>
      <dgm:spPr/>
    </dgm:pt>
  </dgm:ptLst>
  <dgm:cxnLst>
    <dgm:cxn modelId="{3A4D900D-E0DF-48B7-BD3B-18137721621E}" type="presOf" srcId="{099D1783-2117-4D5C-8D62-99CB834B0992}" destId="{E3D78D95-B81D-486E-8BF3-37B2DB3B7F7F}" srcOrd="0" destOrd="0" presId="urn:microsoft.com/office/officeart/2005/8/layout/cycle3"/>
    <dgm:cxn modelId="{DA129C1A-8C11-436B-835B-5BE2975A33E1}" srcId="{EA929390-FD05-4FC0-8A7C-5724AA2436A0}" destId="{099D1783-2117-4D5C-8D62-99CB834B0992}" srcOrd="2" destOrd="0" parTransId="{3D457B67-4850-4554-8B82-BD425876C85B}" sibTransId="{594867DD-FA31-4528-A4F4-1C1246161B8C}"/>
    <dgm:cxn modelId="{B2D6F421-790A-40B7-A628-C065C7281FDD}" type="presOf" srcId="{EB9C765A-832A-43A4-B390-D29B97ABEA64}" destId="{E522EB3A-47E8-40D8-8905-91F018B5CD4B}" srcOrd="0" destOrd="0" presId="urn:microsoft.com/office/officeart/2005/8/layout/cycle3"/>
    <dgm:cxn modelId="{A31CBD37-8A4C-4E04-8BFA-C9AF8DC454E2}" type="presOf" srcId="{5A132C5F-090C-46E1-BED4-C5F6F6225AAB}" destId="{9351A86E-978E-4B5C-8FC4-AA4FFDFB4413}" srcOrd="0" destOrd="0" presId="urn:microsoft.com/office/officeart/2005/8/layout/cycle3"/>
    <dgm:cxn modelId="{C5EEF142-1F54-4F5B-8B75-0EBC41814382}" srcId="{EA929390-FD05-4FC0-8A7C-5724AA2436A0}" destId="{58F4A5D1-5962-4F82-B7F9-77D980B50A6C}" srcOrd="4" destOrd="0" parTransId="{6EC6FED7-4182-460B-A35A-627A74388CA0}" sibTransId="{4954D200-8107-41C0-8081-7BAA0156F26A}"/>
    <dgm:cxn modelId="{28DCD252-5CE2-4D32-A51E-9B3922111D9D}" srcId="{EA929390-FD05-4FC0-8A7C-5724AA2436A0}" destId="{8F09D85F-86C0-4F34-B633-B5443F43A1E4}" srcOrd="5" destOrd="0" parTransId="{1B4D6A00-1D4E-45C6-BDA3-A28C9A0215C1}" sibTransId="{7D0D0459-7CD3-4B60-8890-CF96A0B29DC1}"/>
    <dgm:cxn modelId="{D99CA98A-3429-452C-9B93-163184F7C776}" srcId="{EA929390-FD05-4FC0-8A7C-5724AA2436A0}" destId="{3FABF942-A83B-440F-AEEC-BEB6CE3C1850}" srcOrd="3" destOrd="0" parTransId="{300A203B-C574-4A61-8028-A2094906ABE9}" sibTransId="{94730374-594C-4901-8212-D44B8DACE435}"/>
    <dgm:cxn modelId="{80F61D97-5C54-4D8D-AD40-F62699E1ABB3}" type="presOf" srcId="{EA929390-FD05-4FC0-8A7C-5724AA2436A0}" destId="{5D8594C4-505D-4D6F-992D-DE344F164F60}" srcOrd="0" destOrd="0" presId="urn:microsoft.com/office/officeart/2005/8/layout/cycle3"/>
    <dgm:cxn modelId="{206E4C9E-0C57-4449-BE3A-CD261E5EAC8C}" srcId="{EA929390-FD05-4FC0-8A7C-5724AA2436A0}" destId="{5A132C5F-090C-46E1-BED4-C5F6F6225AAB}" srcOrd="1" destOrd="0" parTransId="{214AF367-92DD-4DC0-9F65-9A535F1CDEFC}" sibTransId="{6E609BC7-2344-452C-ADED-71EE103A5B09}"/>
    <dgm:cxn modelId="{958E759F-6E09-4010-9ACF-57BA4753D735}" srcId="{EA929390-FD05-4FC0-8A7C-5724AA2436A0}" destId="{192D56D5-13B1-48A2-AEEE-A9B3462C9601}" srcOrd="0" destOrd="0" parTransId="{119C73C6-4CEC-478D-9D1D-8922C92E1CDB}" sibTransId="{EB9C765A-832A-43A4-B390-D29B97ABEA64}"/>
    <dgm:cxn modelId="{E1BAD6B5-DC7A-4E7E-9E8B-5FB2B6474F20}" type="presOf" srcId="{58F4A5D1-5962-4F82-B7F9-77D980B50A6C}" destId="{CA107422-381B-432F-B56F-3D6DC4C574CD}" srcOrd="0" destOrd="0" presId="urn:microsoft.com/office/officeart/2005/8/layout/cycle3"/>
    <dgm:cxn modelId="{95327DB9-3A1F-4EEB-89C7-F60173D25C98}" type="presOf" srcId="{3FABF942-A83B-440F-AEEC-BEB6CE3C1850}" destId="{50C2A418-385D-4849-9AA0-6E25C77C0FFD}" srcOrd="0" destOrd="0" presId="urn:microsoft.com/office/officeart/2005/8/layout/cycle3"/>
    <dgm:cxn modelId="{0AD9C4CA-9439-4894-A960-803099FD0FC9}" type="presOf" srcId="{192D56D5-13B1-48A2-AEEE-A9B3462C9601}" destId="{2B5CF457-8707-4C8B-A2C4-E0D15BB99014}" srcOrd="0" destOrd="0" presId="urn:microsoft.com/office/officeart/2005/8/layout/cycle3"/>
    <dgm:cxn modelId="{7047BFD9-2398-40D4-BE97-D9FB4036C97E}" type="presOf" srcId="{8F09D85F-86C0-4F34-B633-B5443F43A1E4}" destId="{E89B07CF-66BD-429B-988C-4E7BE50F579B}" srcOrd="0" destOrd="0" presId="urn:microsoft.com/office/officeart/2005/8/layout/cycle3"/>
    <dgm:cxn modelId="{A27D9DEA-13B9-40B4-A514-53E5EA2EF926}" type="presParOf" srcId="{5D8594C4-505D-4D6F-992D-DE344F164F60}" destId="{28587C5A-AC2F-427E-AAD2-D630A6A9F412}" srcOrd="0" destOrd="0" presId="urn:microsoft.com/office/officeart/2005/8/layout/cycle3"/>
    <dgm:cxn modelId="{A45D11CD-8191-4488-96BE-A80A97E091CF}" type="presParOf" srcId="{28587C5A-AC2F-427E-AAD2-D630A6A9F412}" destId="{2B5CF457-8707-4C8B-A2C4-E0D15BB99014}" srcOrd="0" destOrd="0" presId="urn:microsoft.com/office/officeart/2005/8/layout/cycle3"/>
    <dgm:cxn modelId="{92C64F25-1766-45C1-B881-4A0A6FD436C3}" type="presParOf" srcId="{28587C5A-AC2F-427E-AAD2-D630A6A9F412}" destId="{E522EB3A-47E8-40D8-8905-91F018B5CD4B}" srcOrd="1" destOrd="0" presId="urn:microsoft.com/office/officeart/2005/8/layout/cycle3"/>
    <dgm:cxn modelId="{201DF66E-9E87-4E5C-A64A-807502853EC5}" type="presParOf" srcId="{28587C5A-AC2F-427E-AAD2-D630A6A9F412}" destId="{9351A86E-978E-4B5C-8FC4-AA4FFDFB4413}" srcOrd="2" destOrd="0" presId="urn:microsoft.com/office/officeart/2005/8/layout/cycle3"/>
    <dgm:cxn modelId="{3E6D6F24-616D-4775-8F77-3A6C9CAB07A5}" type="presParOf" srcId="{28587C5A-AC2F-427E-AAD2-D630A6A9F412}" destId="{E3D78D95-B81D-486E-8BF3-37B2DB3B7F7F}" srcOrd="3" destOrd="0" presId="urn:microsoft.com/office/officeart/2005/8/layout/cycle3"/>
    <dgm:cxn modelId="{27709B8B-CAA0-4FC5-91A5-39D213F6AA28}" type="presParOf" srcId="{28587C5A-AC2F-427E-AAD2-D630A6A9F412}" destId="{50C2A418-385D-4849-9AA0-6E25C77C0FFD}" srcOrd="4" destOrd="0" presId="urn:microsoft.com/office/officeart/2005/8/layout/cycle3"/>
    <dgm:cxn modelId="{1C30C46E-C70A-4DF2-A4C0-DB16A7412ABE}" type="presParOf" srcId="{28587C5A-AC2F-427E-AAD2-D630A6A9F412}" destId="{CA107422-381B-432F-B56F-3D6DC4C574CD}" srcOrd="5" destOrd="0" presId="urn:microsoft.com/office/officeart/2005/8/layout/cycle3"/>
    <dgm:cxn modelId="{17661003-A890-4E00-82C5-C68BD02AA600}" type="presParOf" srcId="{28587C5A-AC2F-427E-AAD2-D630A6A9F412}" destId="{E89B07CF-66BD-429B-988C-4E7BE50F579B}" srcOrd="6" destOrd="0" presId="urn:microsoft.com/office/officeart/2005/8/layout/cycle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91101D-05E5-4E38-95C9-FE60569F69D3}" type="doc">
      <dgm:prSet loTypeId="urn:microsoft.com/office/officeart/2005/8/layout/hList9" loCatId="list" qsTypeId="urn:microsoft.com/office/officeart/2005/8/quickstyle/simple1" qsCatId="simple" csTypeId="urn:microsoft.com/office/officeart/2005/8/colors/accent1_5" csCatId="accent1" phldr="1"/>
      <dgm:spPr/>
      <dgm:t>
        <a:bodyPr/>
        <a:lstStyle/>
        <a:p>
          <a:endParaRPr lang="es-CO"/>
        </a:p>
      </dgm:t>
    </dgm:pt>
    <dgm:pt modelId="{C2A2060F-1F8B-4BF1-A338-CF8E89321679}">
      <dgm:prSet phldrT="[Texto]" custT="1"/>
      <dgm:spPr/>
      <dgm:t>
        <a:bodyPr/>
        <a:lstStyle/>
        <a:p>
          <a:r>
            <a:rPr lang="es-CO" sz="1200" kern="1200" dirty="0">
              <a:latin typeface="gobCL"/>
              <a:ea typeface="+mj-ea"/>
              <a:cs typeface="gobCL"/>
            </a:rPr>
            <a:t>Quintil de Ingresos</a:t>
          </a:r>
        </a:p>
      </dgm:t>
    </dgm:pt>
    <dgm:pt modelId="{4C788C42-2871-4B65-907C-A5E86B4F35F1}" type="parTrans" cxnId="{51FD5470-B031-4F3B-9DB5-E29BE9285EF6}">
      <dgm:prSet/>
      <dgm:spPr/>
      <dgm:t>
        <a:bodyPr/>
        <a:lstStyle/>
        <a:p>
          <a:endParaRPr lang="es-CO"/>
        </a:p>
      </dgm:t>
    </dgm:pt>
    <dgm:pt modelId="{46CFBE27-4E50-4FAB-8D1D-5513E079FBDE}" type="sibTrans" cxnId="{51FD5470-B031-4F3B-9DB5-E29BE9285EF6}">
      <dgm:prSet/>
      <dgm:spPr/>
      <dgm:t>
        <a:bodyPr/>
        <a:lstStyle/>
        <a:p>
          <a:endParaRPr lang="es-CO"/>
        </a:p>
      </dgm:t>
    </dgm:pt>
    <dgm:pt modelId="{2D53601A-E621-4FF3-ACF1-1F0B48706010}">
      <dgm:prSet phldrT="[Texto]" custT="1"/>
      <dgm:spPr/>
      <dgm:t>
        <a:bodyPr/>
        <a:lstStyle/>
        <a:p>
          <a:r>
            <a:rPr lang="es-CO" sz="1050" kern="1200" dirty="0">
              <a:latin typeface="gobCL"/>
              <a:ea typeface="+mj-ea"/>
              <a:cs typeface="gobCL"/>
            </a:rPr>
            <a:t>El 49,9% se encuentra en los quintiles I y II.</a:t>
          </a:r>
        </a:p>
      </dgm:t>
    </dgm:pt>
    <dgm:pt modelId="{BB8FD363-12A1-4E55-929B-9AEE12F8CAF6}" type="parTrans" cxnId="{C0306234-95B9-4E6E-B278-75167C44F230}">
      <dgm:prSet/>
      <dgm:spPr/>
      <dgm:t>
        <a:bodyPr/>
        <a:lstStyle/>
        <a:p>
          <a:endParaRPr lang="es-CO"/>
        </a:p>
      </dgm:t>
    </dgm:pt>
    <dgm:pt modelId="{14256D59-8181-4840-8455-E7A7D0E3C4A5}" type="sibTrans" cxnId="{C0306234-95B9-4E6E-B278-75167C44F230}">
      <dgm:prSet/>
      <dgm:spPr/>
      <dgm:t>
        <a:bodyPr/>
        <a:lstStyle/>
        <a:p>
          <a:endParaRPr lang="es-CO"/>
        </a:p>
      </dgm:t>
    </dgm:pt>
    <dgm:pt modelId="{E357534D-E829-4C9A-AB80-659615A6A6A1}">
      <dgm:prSet phldrT="[Texto]" custT="1"/>
      <dgm:spPr/>
      <dgm:t>
        <a:bodyPr/>
        <a:lstStyle/>
        <a:p>
          <a:r>
            <a:rPr lang="es-CO" sz="1400" kern="1200">
              <a:latin typeface="gobCL"/>
              <a:ea typeface="+mj-ea"/>
              <a:cs typeface="gobCL"/>
            </a:rPr>
            <a:t>Ingreso </a:t>
          </a:r>
          <a:endParaRPr lang="es-CO" sz="1400" kern="1200" dirty="0">
            <a:latin typeface="gobCL"/>
            <a:ea typeface="+mj-ea"/>
            <a:cs typeface="gobCL"/>
          </a:endParaRPr>
        </a:p>
      </dgm:t>
    </dgm:pt>
    <dgm:pt modelId="{358F074D-7CE3-4506-A96F-1DBA2F6AD314}" type="parTrans" cxnId="{6472EA19-92C4-4493-8818-981F79F6D570}">
      <dgm:prSet/>
      <dgm:spPr/>
      <dgm:t>
        <a:bodyPr/>
        <a:lstStyle/>
        <a:p>
          <a:endParaRPr lang="es-CO"/>
        </a:p>
      </dgm:t>
    </dgm:pt>
    <dgm:pt modelId="{8D45CE8B-24D1-4F6C-82D3-8F0E59ACCCAC}" type="sibTrans" cxnId="{6472EA19-92C4-4493-8818-981F79F6D570}">
      <dgm:prSet/>
      <dgm:spPr/>
      <dgm:t>
        <a:bodyPr/>
        <a:lstStyle/>
        <a:p>
          <a:endParaRPr lang="es-CO"/>
        </a:p>
      </dgm:t>
    </dgm:pt>
    <dgm:pt modelId="{55266736-3ABA-4792-B586-CF364311DE62}">
      <dgm:prSet phldrT="[Texto]" custT="1"/>
      <dgm:spPr/>
      <dgm:t>
        <a:bodyPr/>
        <a:lstStyle/>
        <a:p>
          <a:r>
            <a:rPr lang="es-CO" sz="1050" kern="1200" dirty="0">
              <a:latin typeface="gobCL"/>
              <a:ea typeface="+mj-ea"/>
              <a:cs typeface="gobCL"/>
            </a:rPr>
            <a:t>Ingresos son un 32% menor al resto de los trabajadores. </a:t>
          </a:r>
        </a:p>
      </dgm:t>
    </dgm:pt>
    <dgm:pt modelId="{64E1D552-D7E2-4D1B-8DB6-86B7DED4FF06}" type="parTrans" cxnId="{C8814C11-A10A-4295-AEED-97E052128D10}">
      <dgm:prSet/>
      <dgm:spPr/>
      <dgm:t>
        <a:bodyPr/>
        <a:lstStyle/>
        <a:p>
          <a:endParaRPr lang="es-CO"/>
        </a:p>
      </dgm:t>
    </dgm:pt>
    <dgm:pt modelId="{08615616-3F75-4A05-906F-4FD5378C73F0}" type="sibTrans" cxnId="{C8814C11-A10A-4295-AEED-97E052128D10}">
      <dgm:prSet/>
      <dgm:spPr/>
      <dgm:t>
        <a:bodyPr/>
        <a:lstStyle/>
        <a:p>
          <a:endParaRPr lang="es-CO"/>
        </a:p>
      </dgm:t>
    </dgm:pt>
    <dgm:pt modelId="{E026FFA9-C06C-4F0E-A0DB-5389A65E8925}" type="pres">
      <dgm:prSet presAssocID="{8991101D-05E5-4E38-95C9-FE60569F69D3}" presName="list" presStyleCnt="0">
        <dgm:presLayoutVars>
          <dgm:dir/>
          <dgm:animLvl val="lvl"/>
        </dgm:presLayoutVars>
      </dgm:prSet>
      <dgm:spPr/>
    </dgm:pt>
    <dgm:pt modelId="{AC1900EA-FA16-42AA-860F-51970632FEAB}" type="pres">
      <dgm:prSet presAssocID="{C2A2060F-1F8B-4BF1-A338-CF8E89321679}" presName="posSpace" presStyleCnt="0"/>
      <dgm:spPr/>
    </dgm:pt>
    <dgm:pt modelId="{44C9D4C4-8423-4385-948C-2B652D0132BA}" type="pres">
      <dgm:prSet presAssocID="{C2A2060F-1F8B-4BF1-A338-CF8E89321679}" presName="vertFlow" presStyleCnt="0"/>
      <dgm:spPr/>
    </dgm:pt>
    <dgm:pt modelId="{C2DB1851-75D9-4E7E-8DC3-9419CFE390A3}" type="pres">
      <dgm:prSet presAssocID="{C2A2060F-1F8B-4BF1-A338-CF8E89321679}" presName="topSpace" presStyleCnt="0"/>
      <dgm:spPr/>
    </dgm:pt>
    <dgm:pt modelId="{D7C3CAFB-E7BE-4955-9ED1-61FD20685AE6}" type="pres">
      <dgm:prSet presAssocID="{C2A2060F-1F8B-4BF1-A338-CF8E89321679}" presName="firstComp" presStyleCnt="0"/>
      <dgm:spPr/>
    </dgm:pt>
    <dgm:pt modelId="{2512165C-03CE-487F-92BB-4312E7872B3E}" type="pres">
      <dgm:prSet presAssocID="{C2A2060F-1F8B-4BF1-A338-CF8E89321679}" presName="firstChild" presStyleLbl="bgAccFollowNode1" presStyleIdx="0" presStyleCnt="2"/>
      <dgm:spPr/>
    </dgm:pt>
    <dgm:pt modelId="{F777749D-8381-4467-AFA9-9DFDB50CB03B}" type="pres">
      <dgm:prSet presAssocID="{C2A2060F-1F8B-4BF1-A338-CF8E89321679}" presName="firstChildTx" presStyleLbl="bgAccFollowNode1" presStyleIdx="0" presStyleCnt="2">
        <dgm:presLayoutVars>
          <dgm:bulletEnabled val="1"/>
        </dgm:presLayoutVars>
      </dgm:prSet>
      <dgm:spPr/>
    </dgm:pt>
    <dgm:pt modelId="{2675732D-EBD9-4A19-A2FB-0502C142FBB0}" type="pres">
      <dgm:prSet presAssocID="{C2A2060F-1F8B-4BF1-A338-CF8E89321679}" presName="negSpace" presStyleCnt="0"/>
      <dgm:spPr/>
    </dgm:pt>
    <dgm:pt modelId="{7B2EF98D-5E02-4168-9FAF-04DE27A74ACB}" type="pres">
      <dgm:prSet presAssocID="{C2A2060F-1F8B-4BF1-A338-CF8E89321679}" presName="circle" presStyleLbl="node1" presStyleIdx="0" presStyleCnt="2"/>
      <dgm:spPr/>
    </dgm:pt>
    <dgm:pt modelId="{F891F132-F164-4EE0-A805-9C7B6B620297}" type="pres">
      <dgm:prSet presAssocID="{46CFBE27-4E50-4FAB-8D1D-5513E079FBDE}" presName="transSpace" presStyleCnt="0"/>
      <dgm:spPr/>
    </dgm:pt>
    <dgm:pt modelId="{98351E54-A417-44AB-BA1E-F4F45F5B66C7}" type="pres">
      <dgm:prSet presAssocID="{E357534D-E829-4C9A-AB80-659615A6A6A1}" presName="posSpace" presStyleCnt="0"/>
      <dgm:spPr/>
    </dgm:pt>
    <dgm:pt modelId="{047D4ACE-E980-453A-AEF5-1CC5D52FF92F}" type="pres">
      <dgm:prSet presAssocID="{E357534D-E829-4C9A-AB80-659615A6A6A1}" presName="vertFlow" presStyleCnt="0"/>
      <dgm:spPr/>
    </dgm:pt>
    <dgm:pt modelId="{CB9430DF-77B6-473D-BC80-BE5E1C0462CA}" type="pres">
      <dgm:prSet presAssocID="{E357534D-E829-4C9A-AB80-659615A6A6A1}" presName="topSpace" presStyleCnt="0"/>
      <dgm:spPr/>
    </dgm:pt>
    <dgm:pt modelId="{FF08C37E-D2E0-486F-990C-24FE21EF7093}" type="pres">
      <dgm:prSet presAssocID="{E357534D-E829-4C9A-AB80-659615A6A6A1}" presName="firstComp" presStyleCnt="0"/>
      <dgm:spPr/>
    </dgm:pt>
    <dgm:pt modelId="{B1147E27-842E-48AC-A9FD-C2160AACC7E8}" type="pres">
      <dgm:prSet presAssocID="{E357534D-E829-4C9A-AB80-659615A6A6A1}" presName="firstChild" presStyleLbl="bgAccFollowNode1" presStyleIdx="1" presStyleCnt="2" custLinFactNeighborX="63" custLinFactNeighborY="-1768"/>
      <dgm:spPr/>
    </dgm:pt>
    <dgm:pt modelId="{8E346D1F-E9ED-4EDF-A800-E52CA0E65593}" type="pres">
      <dgm:prSet presAssocID="{E357534D-E829-4C9A-AB80-659615A6A6A1}" presName="firstChildTx" presStyleLbl="bgAccFollowNode1" presStyleIdx="1" presStyleCnt="2">
        <dgm:presLayoutVars>
          <dgm:bulletEnabled val="1"/>
        </dgm:presLayoutVars>
      </dgm:prSet>
      <dgm:spPr/>
    </dgm:pt>
    <dgm:pt modelId="{65B496D6-206E-4BEB-B7E5-736502B67112}" type="pres">
      <dgm:prSet presAssocID="{E357534D-E829-4C9A-AB80-659615A6A6A1}" presName="negSpace" presStyleCnt="0"/>
      <dgm:spPr/>
    </dgm:pt>
    <dgm:pt modelId="{3BC29170-86B8-4DE4-803D-1B3C93A9A89E}" type="pres">
      <dgm:prSet presAssocID="{E357534D-E829-4C9A-AB80-659615A6A6A1}" presName="circle" presStyleLbl="node1" presStyleIdx="1" presStyleCnt="2" custLinFactNeighborX="1699" custLinFactNeighborY="-41"/>
      <dgm:spPr/>
    </dgm:pt>
  </dgm:ptLst>
  <dgm:cxnLst>
    <dgm:cxn modelId="{53CD3101-102A-446D-BC1F-97AA73681178}" type="presOf" srcId="{55266736-3ABA-4792-B586-CF364311DE62}" destId="{B1147E27-842E-48AC-A9FD-C2160AACC7E8}" srcOrd="0" destOrd="0" presId="urn:microsoft.com/office/officeart/2005/8/layout/hList9"/>
    <dgm:cxn modelId="{C5BEF10D-21C3-4E30-ABCA-DA1CE3ED186A}" type="presOf" srcId="{C2A2060F-1F8B-4BF1-A338-CF8E89321679}" destId="{7B2EF98D-5E02-4168-9FAF-04DE27A74ACB}" srcOrd="0" destOrd="0" presId="urn:microsoft.com/office/officeart/2005/8/layout/hList9"/>
    <dgm:cxn modelId="{C8814C11-A10A-4295-AEED-97E052128D10}" srcId="{E357534D-E829-4C9A-AB80-659615A6A6A1}" destId="{55266736-3ABA-4792-B586-CF364311DE62}" srcOrd="0" destOrd="0" parTransId="{64E1D552-D7E2-4D1B-8DB6-86B7DED4FF06}" sibTransId="{08615616-3F75-4A05-906F-4FD5378C73F0}"/>
    <dgm:cxn modelId="{6472EA19-92C4-4493-8818-981F79F6D570}" srcId="{8991101D-05E5-4E38-95C9-FE60569F69D3}" destId="{E357534D-E829-4C9A-AB80-659615A6A6A1}" srcOrd="1" destOrd="0" parTransId="{358F074D-7CE3-4506-A96F-1DBA2F6AD314}" sibTransId="{8D45CE8B-24D1-4F6C-82D3-8F0E59ACCCAC}"/>
    <dgm:cxn modelId="{C0306234-95B9-4E6E-B278-75167C44F230}" srcId="{C2A2060F-1F8B-4BF1-A338-CF8E89321679}" destId="{2D53601A-E621-4FF3-ACF1-1F0B48706010}" srcOrd="0" destOrd="0" parTransId="{BB8FD363-12A1-4E55-929B-9AEE12F8CAF6}" sibTransId="{14256D59-8181-4840-8455-E7A7D0E3C4A5}"/>
    <dgm:cxn modelId="{51FD5470-B031-4F3B-9DB5-E29BE9285EF6}" srcId="{8991101D-05E5-4E38-95C9-FE60569F69D3}" destId="{C2A2060F-1F8B-4BF1-A338-CF8E89321679}" srcOrd="0" destOrd="0" parTransId="{4C788C42-2871-4B65-907C-A5E86B4F35F1}" sibTransId="{46CFBE27-4E50-4FAB-8D1D-5513E079FBDE}"/>
    <dgm:cxn modelId="{10B9D079-BBC0-4B44-8051-0FDE59ED61D9}" type="presOf" srcId="{8991101D-05E5-4E38-95C9-FE60569F69D3}" destId="{E026FFA9-C06C-4F0E-A0DB-5389A65E8925}" srcOrd="0" destOrd="0" presId="urn:microsoft.com/office/officeart/2005/8/layout/hList9"/>
    <dgm:cxn modelId="{EC794D8B-0542-4652-96C9-51AEAEC774B8}" type="presOf" srcId="{E357534D-E829-4C9A-AB80-659615A6A6A1}" destId="{3BC29170-86B8-4DE4-803D-1B3C93A9A89E}" srcOrd="0" destOrd="0" presId="urn:microsoft.com/office/officeart/2005/8/layout/hList9"/>
    <dgm:cxn modelId="{92CC0CAB-7641-47B4-A745-55FB9BA4172B}" type="presOf" srcId="{55266736-3ABA-4792-B586-CF364311DE62}" destId="{8E346D1F-E9ED-4EDF-A800-E52CA0E65593}" srcOrd="1" destOrd="0" presId="urn:microsoft.com/office/officeart/2005/8/layout/hList9"/>
    <dgm:cxn modelId="{235BAAC6-FDD7-48E9-B8C1-D18BF159864C}" type="presOf" srcId="{2D53601A-E621-4FF3-ACF1-1F0B48706010}" destId="{2512165C-03CE-487F-92BB-4312E7872B3E}" srcOrd="0" destOrd="0" presId="urn:microsoft.com/office/officeart/2005/8/layout/hList9"/>
    <dgm:cxn modelId="{AEDF60E5-78C9-4551-A3E4-084BCFC98472}" type="presOf" srcId="{2D53601A-E621-4FF3-ACF1-1F0B48706010}" destId="{F777749D-8381-4467-AFA9-9DFDB50CB03B}" srcOrd="1" destOrd="0" presId="urn:microsoft.com/office/officeart/2005/8/layout/hList9"/>
    <dgm:cxn modelId="{47270677-204B-4E5B-88DF-0A00635E7D23}" type="presParOf" srcId="{E026FFA9-C06C-4F0E-A0DB-5389A65E8925}" destId="{AC1900EA-FA16-42AA-860F-51970632FEAB}" srcOrd="0" destOrd="0" presId="urn:microsoft.com/office/officeart/2005/8/layout/hList9"/>
    <dgm:cxn modelId="{B4A670F0-0BC9-400B-82A2-DF4D673020FD}" type="presParOf" srcId="{E026FFA9-C06C-4F0E-A0DB-5389A65E8925}" destId="{44C9D4C4-8423-4385-948C-2B652D0132BA}" srcOrd="1" destOrd="0" presId="urn:microsoft.com/office/officeart/2005/8/layout/hList9"/>
    <dgm:cxn modelId="{E299DA2D-2D23-4407-8225-0E83D41809A5}" type="presParOf" srcId="{44C9D4C4-8423-4385-948C-2B652D0132BA}" destId="{C2DB1851-75D9-4E7E-8DC3-9419CFE390A3}" srcOrd="0" destOrd="0" presId="urn:microsoft.com/office/officeart/2005/8/layout/hList9"/>
    <dgm:cxn modelId="{9279998C-B5C5-4F3F-B486-BFD70F3A2309}" type="presParOf" srcId="{44C9D4C4-8423-4385-948C-2B652D0132BA}" destId="{D7C3CAFB-E7BE-4955-9ED1-61FD20685AE6}" srcOrd="1" destOrd="0" presId="urn:microsoft.com/office/officeart/2005/8/layout/hList9"/>
    <dgm:cxn modelId="{56A73775-3C43-48A7-95F4-72A4F41200E5}" type="presParOf" srcId="{D7C3CAFB-E7BE-4955-9ED1-61FD20685AE6}" destId="{2512165C-03CE-487F-92BB-4312E7872B3E}" srcOrd="0" destOrd="0" presId="urn:microsoft.com/office/officeart/2005/8/layout/hList9"/>
    <dgm:cxn modelId="{B97BF760-4241-4EA3-8AE5-D002EE2D07BB}" type="presParOf" srcId="{D7C3CAFB-E7BE-4955-9ED1-61FD20685AE6}" destId="{F777749D-8381-4467-AFA9-9DFDB50CB03B}" srcOrd="1" destOrd="0" presId="urn:microsoft.com/office/officeart/2005/8/layout/hList9"/>
    <dgm:cxn modelId="{56CAE1E6-0102-42DB-AA05-5A921EB250C5}" type="presParOf" srcId="{E026FFA9-C06C-4F0E-A0DB-5389A65E8925}" destId="{2675732D-EBD9-4A19-A2FB-0502C142FBB0}" srcOrd="2" destOrd="0" presId="urn:microsoft.com/office/officeart/2005/8/layout/hList9"/>
    <dgm:cxn modelId="{E84CE08D-0F2A-4B6D-8D7D-328443492E3C}" type="presParOf" srcId="{E026FFA9-C06C-4F0E-A0DB-5389A65E8925}" destId="{7B2EF98D-5E02-4168-9FAF-04DE27A74ACB}" srcOrd="3" destOrd="0" presId="urn:microsoft.com/office/officeart/2005/8/layout/hList9"/>
    <dgm:cxn modelId="{661B6FD1-DDE4-4A5E-8127-26CC53227920}" type="presParOf" srcId="{E026FFA9-C06C-4F0E-A0DB-5389A65E8925}" destId="{F891F132-F164-4EE0-A805-9C7B6B620297}" srcOrd="4" destOrd="0" presId="urn:microsoft.com/office/officeart/2005/8/layout/hList9"/>
    <dgm:cxn modelId="{B16DA0DD-F804-43B2-818F-E3CCEBCD4CF4}" type="presParOf" srcId="{E026FFA9-C06C-4F0E-A0DB-5389A65E8925}" destId="{98351E54-A417-44AB-BA1E-F4F45F5B66C7}" srcOrd="5" destOrd="0" presId="urn:microsoft.com/office/officeart/2005/8/layout/hList9"/>
    <dgm:cxn modelId="{C3F57E33-B257-472F-9130-0344DF16B4BA}" type="presParOf" srcId="{E026FFA9-C06C-4F0E-A0DB-5389A65E8925}" destId="{047D4ACE-E980-453A-AEF5-1CC5D52FF92F}" srcOrd="6" destOrd="0" presId="urn:microsoft.com/office/officeart/2005/8/layout/hList9"/>
    <dgm:cxn modelId="{CD4E75D1-330C-4372-95B9-60F4FC16F12C}" type="presParOf" srcId="{047D4ACE-E980-453A-AEF5-1CC5D52FF92F}" destId="{CB9430DF-77B6-473D-BC80-BE5E1C0462CA}" srcOrd="0" destOrd="0" presId="urn:microsoft.com/office/officeart/2005/8/layout/hList9"/>
    <dgm:cxn modelId="{5F6517FC-BA58-427D-BC6D-58206CE2D711}" type="presParOf" srcId="{047D4ACE-E980-453A-AEF5-1CC5D52FF92F}" destId="{FF08C37E-D2E0-486F-990C-24FE21EF7093}" srcOrd="1" destOrd="0" presId="urn:microsoft.com/office/officeart/2005/8/layout/hList9"/>
    <dgm:cxn modelId="{510281BA-9209-4B87-9EED-B08D69E7179C}" type="presParOf" srcId="{FF08C37E-D2E0-486F-990C-24FE21EF7093}" destId="{B1147E27-842E-48AC-A9FD-C2160AACC7E8}" srcOrd="0" destOrd="0" presId="urn:microsoft.com/office/officeart/2005/8/layout/hList9"/>
    <dgm:cxn modelId="{4D02B855-C0B4-409A-BC61-4D6A4BE4D05C}" type="presParOf" srcId="{FF08C37E-D2E0-486F-990C-24FE21EF7093}" destId="{8E346D1F-E9ED-4EDF-A800-E52CA0E65593}" srcOrd="1" destOrd="0" presId="urn:microsoft.com/office/officeart/2005/8/layout/hList9"/>
    <dgm:cxn modelId="{C727AEB0-B572-41E3-938C-0262B11AA879}" type="presParOf" srcId="{E026FFA9-C06C-4F0E-A0DB-5389A65E8925}" destId="{65B496D6-206E-4BEB-B7E5-736502B67112}" srcOrd="7" destOrd="0" presId="urn:microsoft.com/office/officeart/2005/8/layout/hList9"/>
    <dgm:cxn modelId="{0DE8C7FC-6DB4-4B6E-A80D-CE75D124D9B4}" type="presParOf" srcId="{E026FFA9-C06C-4F0E-A0DB-5389A65E8925}" destId="{3BC29170-86B8-4DE4-803D-1B3C93A9A89E}" srcOrd="8" destOrd="0" presId="urn:microsoft.com/office/officeart/2005/8/layout/hList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91101D-05E5-4E38-95C9-FE60569F69D3}" type="doc">
      <dgm:prSet loTypeId="urn:microsoft.com/office/officeart/2005/8/layout/hList9" loCatId="list" qsTypeId="urn:microsoft.com/office/officeart/2005/8/quickstyle/simple1" qsCatId="simple" csTypeId="urn:microsoft.com/office/officeart/2005/8/colors/accent1_5" csCatId="accent1" phldr="1"/>
      <dgm:spPr/>
      <dgm:t>
        <a:bodyPr/>
        <a:lstStyle/>
        <a:p>
          <a:endParaRPr lang="es-CO"/>
        </a:p>
      </dgm:t>
    </dgm:pt>
    <dgm:pt modelId="{E357534D-E829-4C9A-AB80-659615A6A6A1}">
      <dgm:prSet phldrT="[Texto]" custT="1"/>
      <dgm:spPr/>
      <dgm:t>
        <a:bodyPr/>
        <a:lstStyle/>
        <a:p>
          <a:r>
            <a:rPr lang="es-CO" sz="1000" kern="1200" dirty="0">
              <a:latin typeface="gobCL"/>
              <a:ea typeface="+mj-ea"/>
              <a:cs typeface="gobCL"/>
            </a:rPr>
            <a:t>Educación</a:t>
          </a:r>
        </a:p>
      </dgm:t>
    </dgm:pt>
    <dgm:pt modelId="{358F074D-7CE3-4506-A96F-1DBA2F6AD314}" type="parTrans" cxnId="{6472EA19-92C4-4493-8818-981F79F6D570}">
      <dgm:prSet/>
      <dgm:spPr/>
      <dgm:t>
        <a:bodyPr/>
        <a:lstStyle/>
        <a:p>
          <a:endParaRPr lang="es-CO"/>
        </a:p>
      </dgm:t>
    </dgm:pt>
    <dgm:pt modelId="{8D45CE8B-24D1-4F6C-82D3-8F0E59ACCCAC}" type="sibTrans" cxnId="{6472EA19-92C4-4493-8818-981F79F6D570}">
      <dgm:prSet/>
      <dgm:spPr/>
      <dgm:t>
        <a:bodyPr/>
        <a:lstStyle/>
        <a:p>
          <a:endParaRPr lang="es-CO"/>
        </a:p>
      </dgm:t>
    </dgm:pt>
    <dgm:pt modelId="{55266736-3ABA-4792-B586-CF364311DE62}">
      <dgm:prSet phldrT="[Texto]" custT="1"/>
      <dgm:spPr/>
      <dgm:t>
        <a:bodyPr/>
        <a:lstStyle/>
        <a:p>
          <a:r>
            <a:rPr lang="es-CO" sz="1000" kern="1200" dirty="0">
              <a:latin typeface="gobCL"/>
              <a:ea typeface="+mj-ea"/>
              <a:cs typeface="gobCL"/>
            </a:rPr>
            <a:t>Promedio escolaridad PcD es de 8,6 años</a:t>
          </a:r>
        </a:p>
        <a:p>
          <a:r>
            <a:rPr lang="es-CO" sz="1000" kern="1200" dirty="0">
              <a:latin typeface="gobCL"/>
              <a:ea typeface="+mj-ea"/>
              <a:cs typeface="gobCL"/>
            </a:rPr>
            <a:t>(</a:t>
          </a:r>
          <a:r>
            <a:rPr lang="es-CO" sz="1000" kern="1200" dirty="0" err="1">
              <a:latin typeface="gobCL"/>
              <a:ea typeface="+mj-ea"/>
              <a:cs typeface="gobCL"/>
            </a:rPr>
            <a:t>PsD</a:t>
          </a:r>
          <a:r>
            <a:rPr lang="es-CO" sz="1000" kern="1200" dirty="0">
              <a:latin typeface="gobCL"/>
              <a:ea typeface="+mj-ea"/>
              <a:cs typeface="gobCL"/>
            </a:rPr>
            <a:t> es de 11,6). </a:t>
          </a:r>
        </a:p>
      </dgm:t>
    </dgm:pt>
    <dgm:pt modelId="{64E1D552-D7E2-4D1B-8DB6-86B7DED4FF06}" type="parTrans" cxnId="{C8814C11-A10A-4295-AEED-97E052128D10}">
      <dgm:prSet/>
      <dgm:spPr/>
      <dgm:t>
        <a:bodyPr/>
        <a:lstStyle/>
        <a:p>
          <a:endParaRPr lang="es-CO"/>
        </a:p>
      </dgm:t>
    </dgm:pt>
    <dgm:pt modelId="{08615616-3F75-4A05-906F-4FD5378C73F0}" type="sibTrans" cxnId="{C8814C11-A10A-4295-AEED-97E052128D10}">
      <dgm:prSet/>
      <dgm:spPr/>
      <dgm:t>
        <a:bodyPr/>
        <a:lstStyle/>
        <a:p>
          <a:endParaRPr lang="es-CO"/>
        </a:p>
      </dgm:t>
    </dgm:pt>
    <dgm:pt modelId="{E026FFA9-C06C-4F0E-A0DB-5389A65E8925}" type="pres">
      <dgm:prSet presAssocID="{8991101D-05E5-4E38-95C9-FE60569F69D3}" presName="list" presStyleCnt="0">
        <dgm:presLayoutVars>
          <dgm:dir/>
          <dgm:animLvl val="lvl"/>
        </dgm:presLayoutVars>
      </dgm:prSet>
      <dgm:spPr/>
    </dgm:pt>
    <dgm:pt modelId="{98351E54-A417-44AB-BA1E-F4F45F5B66C7}" type="pres">
      <dgm:prSet presAssocID="{E357534D-E829-4C9A-AB80-659615A6A6A1}" presName="posSpace" presStyleCnt="0"/>
      <dgm:spPr/>
    </dgm:pt>
    <dgm:pt modelId="{047D4ACE-E980-453A-AEF5-1CC5D52FF92F}" type="pres">
      <dgm:prSet presAssocID="{E357534D-E829-4C9A-AB80-659615A6A6A1}" presName="vertFlow" presStyleCnt="0"/>
      <dgm:spPr/>
    </dgm:pt>
    <dgm:pt modelId="{CB9430DF-77B6-473D-BC80-BE5E1C0462CA}" type="pres">
      <dgm:prSet presAssocID="{E357534D-E829-4C9A-AB80-659615A6A6A1}" presName="topSpace" presStyleCnt="0"/>
      <dgm:spPr/>
    </dgm:pt>
    <dgm:pt modelId="{FF08C37E-D2E0-486F-990C-24FE21EF7093}" type="pres">
      <dgm:prSet presAssocID="{E357534D-E829-4C9A-AB80-659615A6A6A1}" presName="firstComp" presStyleCnt="0"/>
      <dgm:spPr/>
    </dgm:pt>
    <dgm:pt modelId="{B1147E27-842E-48AC-A9FD-C2160AACC7E8}" type="pres">
      <dgm:prSet presAssocID="{E357534D-E829-4C9A-AB80-659615A6A6A1}" presName="firstChild" presStyleLbl="bgAccFollowNode1" presStyleIdx="0" presStyleCnt="1" custLinFactNeighborX="605" custLinFactNeighborY="-99"/>
      <dgm:spPr/>
    </dgm:pt>
    <dgm:pt modelId="{8E346D1F-E9ED-4EDF-A800-E52CA0E65593}" type="pres">
      <dgm:prSet presAssocID="{E357534D-E829-4C9A-AB80-659615A6A6A1}" presName="firstChildTx" presStyleLbl="bgAccFollowNode1" presStyleIdx="0" presStyleCnt="1">
        <dgm:presLayoutVars>
          <dgm:bulletEnabled val="1"/>
        </dgm:presLayoutVars>
      </dgm:prSet>
      <dgm:spPr/>
    </dgm:pt>
    <dgm:pt modelId="{65B496D6-206E-4BEB-B7E5-736502B67112}" type="pres">
      <dgm:prSet presAssocID="{E357534D-E829-4C9A-AB80-659615A6A6A1}" presName="negSpace" presStyleCnt="0"/>
      <dgm:spPr/>
    </dgm:pt>
    <dgm:pt modelId="{3BC29170-86B8-4DE4-803D-1B3C93A9A89E}" type="pres">
      <dgm:prSet presAssocID="{E357534D-E829-4C9A-AB80-659615A6A6A1}" presName="circle" presStyleLbl="node1" presStyleIdx="0" presStyleCnt="1" custLinFactNeighborX="-24" custLinFactNeighborY="-744"/>
      <dgm:spPr/>
    </dgm:pt>
  </dgm:ptLst>
  <dgm:cxnLst>
    <dgm:cxn modelId="{C8814C11-A10A-4295-AEED-97E052128D10}" srcId="{E357534D-E829-4C9A-AB80-659615A6A6A1}" destId="{55266736-3ABA-4792-B586-CF364311DE62}" srcOrd="0" destOrd="0" parTransId="{64E1D552-D7E2-4D1B-8DB6-86B7DED4FF06}" sibTransId="{08615616-3F75-4A05-906F-4FD5378C73F0}"/>
    <dgm:cxn modelId="{6563B212-16C7-4978-93EB-47363E9DF7F0}" type="presOf" srcId="{8991101D-05E5-4E38-95C9-FE60569F69D3}" destId="{E026FFA9-C06C-4F0E-A0DB-5389A65E8925}" srcOrd="0" destOrd="0" presId="urn:microsoft.com/office/officeart/2005/8/layout/hList9"/>
    <dgm:cxn modelId="{C068B414-00FB-4E47-8664-0FDDF7865CCF}" type="presOf" srcId="{E357534D-E829-4C9A-AB80-659615A6A6A1}" destId="{3BC29170-86B8-4DE4-803D-1B3C93A9A89E}" srcOrd="0" destOrd="0" presId="urn:microsoft.com/office/officeart/2005/8/layout/hList9"/>
    <dgm:cxn modelId="{6472EA19-92C4-4493-8818-981F79F6D570}" srcId="{8991101D-05E5-4E38-95C9-FE60569F69D3}" destId="{E357534D-E829-4C9A-AB80-659615A6A6A1}" srcOrd="0" destOrd="0" parTransId="{358F074D-7CE3-4506-A96F-1DBA2F6AD314}" sibTransId="{8D45CE8B-24D1-4F6C-82D3-8F0E59ACCCAC}"/>
    <dgm:cxn modelId="{D8BDB288-BCCE-46B3-8705-7919C45445D6}" type="presOf" srcId="{55266736-3ABA-4792-B586-CF364311DE62}" destId="{B1147E27-842E-48AC-A9FD-C2160AACC7E8}" srcOrd="0" destOrd="0" presId="urn:microsoft.com/office/officeart/2005/8/layout/hList9"/>
    <dgm:cxn modelId="{063D2CCB-EB27-4311-BF9B-352CD0953FE4}" type="presOf" srcId="{55266736-3ABA-4792-B586-CF364311DE62}" destId="{8E346D1F-E9ED-4EDF-A800-E52CA0E65593}" srcOrd="1" destOrd="0" presId="urn:microsoft.com/office/officeart/2005/8/layout/hList9"/>
    <dgm:cxn modelId="{B1B58EF7-0C20-440A-B57A-BBDA69F62096}" type="presParOf" srcId="{E026FFA9-C06C-4F0E-A0DB-5389A65E8925}" destId="{98351E54-A417-44AB-BA1E-F4F45F5B66C7}" srcOrd="0" destOrd="0" presId="urn:microsoft.com/office/officeart/2005/8/layout/hList9"/>
    <dgm:cxn modelId="{EC7635C1-D2E8-49D2-8E02-B0D80485C3B2}" type="presParOf" srcId="{E026FFA9-C06C-4F0E-A0DB-5389A65E8925}" destId="{047D4ACE-E980-453A-AEF5-1CC5D52FF92F}" srcOrd="1" destOrd="0" presId="urn:microsoft.com/office/officeart/2005/8/layout/hList9"/>
    <dgm:cxn modelId="{7961CAA4-E1CC-4793-A4D0-FC48ACEE28B3}" type="presParOf" srcId="{047D4ACE-E980-453A-AEF5-1CC5D52FF92F}" destId="{CB9430DF-77B6-473D-BC80-BE5E1C0462CA}" srcOrd="0" destOrd="0" presId="urn:microsoft.com/office/officeart/2005/8/layout/hList9"/>
    <dgm:cxn modelId="{D5528E96-050E-42D4-A6F6-60C4DE7FA3E8}" type="presParOf" srcId="{047D4ACE-E980-453A-AEF5-1CC5D52FF92F}" destId="{FF08C37E-D2E0-486F-990C-24FE21EF7093}" srcOrd="1" destOrd="0" presId="urn:microsoft.com/office/officeart/2005/8/layout/hList9"/>
    <dgm:cxn modelId="{302089B6-A3A0-4DC2-A536-A11227E4335A}" type="presParOf" srcId="{FF08C37E-D2E0-486F-990C-24FE21EF7093}" destId="{B1147E27-842E-48AC-A9FD-C2160AACC7E8}" srcOrd="0" destOrd="0" presId="urn:microsoft.com/office/officeart/2005/8/layout/hList9"/>
    <dgm:cxn modelId="{C12A7354-4026-415B-8536-AB3C3EDE1811}" type="presParOf" srcId="{FF08C37E-D2E0-486F-990C-24FE21EF7093}" destId="{8E346D1F-E9ED-4EDF-A800-E52CA0E65593}" srcOrd="1" destOrd="0" presId="urn:microsoft.com/office/officeart/2005/8/layout/hList9"/>
    <dgm:cxn modelId="{D77162E1-40D2-4392-A936-CE006C5E5B6E}" type="presParOf" srcId="{E026FFA9-C06C-4F0E-A0DB-5389A65E8925}" destId="{65B496D6-206E-4BEB-B7E5-736502B67112}" srcOrd="2" destOrd="0" presId="urn:microsoft.com/office/officeart/2005/8/layout/hList9"/>
    <dgm:cxn modelId="{2278143C-9DD6-4A06-8608-2C5AA49B9A7D}" type="presParOf" srcId="{E026FFA9-C06C-4F0E-A0DB-5389A65E8925}" destId="{3BC29170-86B8-4DE4-803D-1B3C93A9A89E}" srcOrd="3" destOrd="0" presId="urn:microsoft.com/office/officeart/2005/8/layout/hList9"/>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66E3C8-FDEE-4A28-87DE-33C85325E50F}" type="doc">
      <dgm:prSet loTypeId="urn:microsoft.com/office/officeart/2005/8/layout/hList9" loCatId="list" qsTypeId="urn:microsoft.com/office/officeart/2005/8/quickstyle/simple1" qsCatId="simple" csTypeId="urn:microsoft.com/office/officeart/2005/8/colors/accent1_3" csCatId="accent1" phldr="1"/>
      <dgm:spPr/>
      <dgm:t>
        <a:bodyPr/>
        <a:lstStyle/>
        <a:p>
          <a:endParaRPr lang="es-CL"/>
        </a:p>
      </dgm:t>
    </dgm:pt>
    <dgm:pt modelId="{A6143938-3349-4576-ACEF-850C95FB2E9F}">
      <dgm:prSet phldrT="[Texto]" custT="1"/>
      <dgm:spPr/>
      <dgm:t>
        <a:bodyPr/>
        <a:lstStyle/>
        <a:p>
          <a:r>
            <a:rPr lang="es-CL" sz="900" kern="1200" dirty="0">
              <a:latin typeface="gobCL"/>
              <a:ea typeface="+mj-ea"/>
              <a:cs typeface="gobCL"/>
            </a:rPr>
            <a:t>Ocupados </a:t>
          </a:r>
        </a:p>
      </dgm:t>
    </dgm:pt>
    <dgm:pt modelId="{4A753108-291A-4A17-BD32-3C601B37DD3D}" type="parTrans" cxnId="{8E076794-9B05-4064-BE5B-0FBDBC2B5CD1}">
      <dgm:prSet/>
      <dgm:spPr/>
      <dgm:t>
        <a:bodyPr/>
        <a:lstStyle/>
        <a:p>
          <a:endParaRPr lang="es-CL"/>
        </a:p>
      </dgm:t>
    </dgm:pt>
    <dgm:pt modelId="{22D55C0D-FC5B-47A2-9FBE-827DE605BF77}" type="sibTrans" cxnId="{8E076794-9B05-4064-BE5B-0FBDBC2B5CD1}">
      <dgm:prSet/>
      <dgm:spPr/>
      <dgm:t>
        <a:bodyPr/>
        <a:lstStyle/>
        <a:p>
          <a:endParaRPr lang="es-CL"/>
        </a:p>
      </dgm:t>
    </dgm:pt>
    <dgm:pt modelId="{7BA00C6E-76D4-44C2-B24A-F167699A4637}">
      <dgm:prSet phldrT="[Texto]" custT="1"/>
      <dgm:spPr/>
      <dgm:t>
        <a:bodyPr/>
        <a:lstStyle/>
        <a:p>
          <a:r>
            <a:rPr lang="es-CL" sz="900" b="1" kern="1200" dirty="0">
              <a:latin typeface="gobCL"/>
              <a:ea typeface="+mj-ea"/>
              <a:cs typeface="gobCL"/>
            </a:rPr>
            <a:t>39% </a:t>
          </a:r>
          <a:r>
            <a:rPr lang="es-CL" sz="900" b="1" kern="1200" dirty="0" err="1">
              <a:latin typeface="gobCL"/>
              <a:ea typeface="+mj-ea"/>
              <a:cs typeface="gobCL"/>
            </a:rPr>
            <a:t>PcD</a:t>
          </a:r>
          <a:endParaRPr lang="es-CL" sz="900" b="1" kern="1200" dirty="0">
            <a:latin typeface="gobCL"/>
            <a:ea typeface="+mj-ea"/>
            <a:cs typeface="gobCL"/>
          </a:endParaRPr>
        </a:p>
      </dgm:t>
    </dgm:pt>
    <dgm:pt modelId="{A1BB72D6-09E0-4586-8495-4C9605D7B0D6}" type="parTrans" cxnId="{0184DBAB-BF89-4344-8F0E-B2B37EDDAEEC}">
      <dgm:prSet/>
      <dgm:spPr/>
      <dgm:t>
        <a:bodyPr/>
        <a:lstStyle/>
        <a:p>
          <a:endParaRPr lang="es-CL"/>
        </a:p>
      </dgm:t>
    </dgm:pt>
    <dgm:pt modelId="{ED2BF54B-88C1-40DF-976B-DAAA12DF7613}" type="sibTrans" cxnId="{0184DBAB-BF89-4344-8F0E-B2B37EDDAEEC}">
      <dgm:prSet/>
      <dgm:spPr/>
      <dgm:t>
        <a:bodyPr/>
        <a:lstStyle/>
        <a:p>
          <a:endParaRPr lang="es-CL"/>
        </a:p>
      </dgm:t>
    </dgm:pt>
    <dgm:pt modelId="{F1A083E5-AD3A-499F-B044-33A65F25DD20}">
      <dgm:prSet phldrT="[Texto]" custT="1"/>
      <dgm:spPr/>
      <dgm:t>
        <a:bodyPr/>
        <a:lstStyle/>
        <a:p>
          <a:r>
            <a:rPr lang="es-CL" sz="900" kern="1200" dirty="0">
              <a:latin typeface="gobCL"/>
              <a:ea typeface="+mj-ea"/>
              <a:cs typeface="gobCL"/>
            </a:rPr>
            <a:t>Participación Laboral</a:t>
          </a:r>
        </a:p>
      </dgm:t>
    </dgm:pt>
    <dgm:pt modelId="{8C693BCD-C88C-4A05-9E28-069218E7E955}" type="parTrans" cxnId="{6B0B8D26-D59E-4FC7-BE8D-3EDB3B1DAC7C}">
      <dgm:prSet/>
      <dgm:spPr/>
      <dgm:t>
        <a:bodyPr/>
        <a:lstStyle/>
        <a:p>
          <a:endParaRPr lang="es-CL"/>
        </a:p>
      </dgm:t>
    </dgm:pt>
    <dgm:pt modelId="{92B1B307-5B76-4D11-9C91-6097C1F4F1CB}" type="sibTrans" cxnId="{6B0B8D26-D59E-4FC7-BE8D-3EDB3B1DAC7C}">
      <dgm:prSet/>
      <dgm:spPr/>
      <dgm:t>
        <a:bodyPr/>
        <a:lstStyle/>
        <a:p>
          <a:endParaRPr lang="es-CL"/>
        </a:p>
      </dgm:t>
    </dgm:pt>
    <dgm:pt modelId="{E9AAE4FE-5FBD-409A-B730-152E2DE2FCAD}">
      <dgm:prSet phldrT="[Texto]" custT="1"/>
      <dgm:spPr/>
      <dgm:t>
        <a:bodyPr/>
        <a:lstStyle/>
        <a:p>
          <a:pPr algn="l"/>
          <a:r>
            <a:rPr lang="es-CL" sz="900" kern="1200" dirty="0">
              <a:latin typeface="Calibri" panose="020F0502020204030204" pitchFamily="34" charset="0"/>
            </a:rPr>
            <a:t>     </a:t>
          </a:r>
          <a:r>
            <a:rPr lang="es-CL" sz="900" b="1" kern="1200" dirty="0">
              <a:latin typeface="Calibri" panose="020F0502020204030204" pitchFamily="34" charset="0"/>
            </a:rPr>
            <a:t> </a:t>
          </a:r>
          <a:r>
            <a:rPr lang="es-CL" sz="900" b="1" kern="1200" dirty="0">
              <a:latin typeface="gobCL"/>
              <a:ea typeface="+mj-ea"/>
              <a:cs typeface="gobCL"/>
            </a:rPr>
            <a:t>42,8% </a:t>
          </a:r>
          <a:r>
            <a:rPr lang="es-CL" sz="900" b="1" kern="1200" dirty="0" err="1">
              <a:latin typeface="gobCL"/>
              <a:ea typeface="+mj-ea"/>
              <a:cs typeface="gobCL"/>
            </a:rPr>
            <a:t>PcD</a:t>
          </a:r>
          <a:endParaRPr lang="es-CL" sz="900" b="1" kern="1200" dirty="0">
            <a:latin typeface="gobCL"/>
            <a:ea typeface="+mj-ea"/>
            <a:cs typeface="gobCL"/>
          </a:endParaRPr>
        </a:p>
      </dgm:t>
    </dgm:pt>
    <dgm:pt modelId="{C95E67ED-507F-4495-AC32-CF0AFAD115EA}" type="parTrans" cxnId="{4C3ACDFC-E7D7-4592-996B-D211B1A63E79}">
      <dgm:prSet/>
      <dgm:spPr/>
      <dgm:t>
        <a:bodyPr/>
        <a:lstStyle/>
        <a:p>
          <a:endParaRPr lang="es-CL"/>
        </a:p>
      </dgm:t>
    </dgm:pt>
    <dgm:pt modelId="{B20EEB17-92B4-4A74-A29A-F5CCFCC7E47D}" type="sibTrans" cxnId="{4C3ACDFC-E7D7-4592-996B-D211B1A63E79}">
      <dgm:prSet/>
      <dgm:spPr/>
      <dgm:t>
        <a:bodyPr/>
        <a:lstStyle/>
        <a:p>
          <a:endParaRPr lang="es-CL"/>
        </a:p>
      </dgm:t>
    </dgm:pt>
    <dgm:pt modelId="{9D37E06E-2766-4339-A097-66928F8DA6FB}">
      <dgm:prSet phldrT="[Texto]" custT="1"/>
      <dgm:spPr/>
      <dgm:t>
        <a:bodyPr/>
        <a:lstStyle/>
        <a:p>
          <a:r>
            <a:rPr lang="es-CL" sz="900" kern="1200" dirty="0">
              <a:latin typeface="gobCL"/>
              <a:ea typeface="+mj-ea"/>
              <a:cs typeface="gobCL"/>
            </a:rPr>
            <a:t>Tasa Inactividad</a:t>
          </a:r>
        </a:p>
      </dgm:t>
    </dgm:pt>
    <dgm:pt modelId="{D78916AD-9FDA-4FE5-97BD-6D79A62933F6}" type="parTrans" cxnId="{D6796F2C-1222-40A0-9FB3-C448EE0E597F}">
      <dgm:prSet/>
      <dgm:spPr/>
      <dgm:t>
        <a:bodyPr/>
        <a:lstStyle/>
        <a:p>
          <a:endParaRPr lang="es-CL"/>
        </a:p>
      </dgm:t>
    </dgm:pt>
    <dgm:pt modelId="{D57558B6-36D7-4F13-9F98-45F185B04941}" type="sibTrans" cxnId="{D6796F2C-1222-40A0-9FB3-C448EE0E597F}">
      <dgm:prSet/>
      <dgm:spPr/>
      <dgm:t>
        <a:bodyPr/>
        <a:lstStyle/>
        <a:p>
          <a:endParaRPr lang="es-CL"/>
        </a:p>
      </dgm:t>
    </dgm:pt>
    <dgm:pt modelId="{9FA66484-36CA-401D-94AF-0B9B943364F2}">
      <dgm:prSet phldrT="[Texto]" custT="1"/>
      <dgm:spPr/>
      <dgm:t>
        <a:bodyPr/>
        <a:lstStyle/>
        <a:p>
          <a:r>
            <a:rPr lang="es-CL" sz="900" kern="1200" dirty="0">
              <a:latin typeface="gobCL"/>
              <a:ea typeface="+mj-ea"/>
              <a:cs typeface="gobCL"/>
            </a:rPr>
            <a:t>63,9% </a:t>
          </a:r>
          <a:r>
            <a:rPr lang="es-CL" sz="900" kern="1200" dirty="0" err="1">
              <a:latin typeface="gobCL"/>
              <a:ea typeface="+mj-ea"/>
              <a:cs typeface="gobCL"/>
            </a:rPr>
            <a:t>PsD</a:t>
          </a:r>
          <a:endParaRPr lang="es-CL" sz="900" kern="1200" dirty="0">
            <a:latin typeface="gobCL"/>
            <a:ea typeface="+mj-ea"/>
            <a:cs typeface="gobCL"/>
          </a:endParaRPr>
        </a:p>
      </dgm:t>
    </dgm:pt>
    <dgm:pt modelId="{E06E6AEB-BE31-4FB7-BF19-1F003BF2BE7A}" type="parTrans" cxnId="{310C33B7-5029-4FCF-B8DB-5CE18A2F69F7}">
      <dgm:prSet/>
      <dgm:spPr/>
      <dgm:t>
        <a:bodyPr/>
        <a:lstStyle/>
        <a:p>
          <a:endParaRPr lang="es-CL"/>
        </a:p>
      </dgm:t>
    </dgm:pt>
    <dgm:pt modelId="{0779D29D-C658-4A47-99A8-A1BC4B41015A}" type="sibTrans" cxnId="{310C33B7-5029-4FCF-B8DB-5CE18A2F69F7}">
      <dgm:prSet/>
      <dgm:spPr/>
      <dgm:t>
        <a:bodyPr/>
        <a:lstStyle/>
        <a:p>
          <a:endParaRPr lang="es-CL"/>
        </a:p>
      </dgm:t>
    </dgm:pt>
    <dgm:pt modelId="{7A43A84A-1241-4E59-A0DD-3C3D59372471}">
      <dgm:prSet phldrT="[Texto]" custT="1"/>
      <dgm:spPr/>
      <dgm:t>
        <a:bodyPr/>
        <a:lstStyle/>
        <a:p>
          <a:r>
            <a:rPr lang="es-CL" sz="900" kern="1200" dirty="0">
              <a:latin typeface="gobCL"/>
              <a:ea typeface="+mj-ea"/>
              <a:cs typeface="gobCL"/>
            </a:rPr>
            <a:t>21,8% severa</a:t>
          </a:r>
        </a:p>
      </dgm:t>
    </dgm:pt>
    <dgm:pt modelId="{1CE84AD1-01E0-4C6C-9FA9-225A2C60EE86}" type="parTrans" cxnId="{EA3151BB-1158-4AFA-8F27-06823FDF7991}">
      <dgm:prSet/>
      <dgm:spPr/>
      <dgm:t>
        <a:bodyPr/>
        <a:lstStyle/>
        <a:p>
          <a:endParaRPr lang="es-CL"/>
        </a:p>
      </dgm:t>
    </dgm:pt>
    <dgm:pt modelId="{93821AEF-08FA-4D90-9832-AD1C66666450}" type="sibTrans" cxnId="{EA3151BB-1158-4AFA-8F27-06823FDF7991}">
      <dgm:prSet/>
      <dgm:spPr/>
      <dgm:t>
        <a:bodyPr/>
        <a:lstStyle/>
        <a:p>
          <a:endParaRPr lang="es-CL"/>
        </a:p>
      </dgm:t>
    </dgm:pt>
    <dgm:pt modelId="{ADA2C4D6-C0A2-471F-93BD-D62B59EBDF4B}">
      <dgm:prSet phldrT="[Texto]" custT="1"/>
      <dgm:spPr/>
      <dgm:t>
        <a:bodyPr/>
        <a:lstStyle/>
        <a:p>
          <a:pPr algn="l"/>
          <a:r>
            <a:rPr lang="es-CL" sz="900" kern="1200" dirty="0">
              <a:latin typeface="gobCL"/>
              <a:ea typeface="+mj-ea"/>
              <a:cs typeface="gobCL"/>
            </a:rPr>
            <a:t>69% </a:t>
          </a:r>
          <a:r>
            <a:rPr lang="es-CL" sz="900" kern="1200" dirty="0" err="1">
              <a:latin typeface="gobCL"/>
              <a:ea typeface="+mj-ea"/>
              <a:cs typeface="gobCL"/>
            </a:rPr>
            <a:t>PsD</a:t>
          </a:r>
          <a:endParaRPr lang="es-CL" sz="900" kern="1200" dirty="0">
            <a:latin typeface="gobCL"/>
            <a:ea typeface="+mj-ea"/>
            <a:cs typeface="gobCL"/>
          </a:endParaRPr>
        </a:p>
      </dgm:t>
    </dgm:pt>
    <dgm:pt modelId="{FA424CC1-8315-4202-A452-3112C6F2006B}" type="parTrans" cxnId="{2457A725-C170-4545-B62F-00742C769CD7}">
      <dgm:prSet/>
      <dgm:spPr/>
      <dgm:t>
        <a:bodyPr/>
        <a:lstStyle/>
        <a:p>
          <a:endParaRPr lang="es-CL"/>
        </a:p>
      </dgm:t>
    </dgm:pt>
    <dgm:pt modelId="{19705F22-EDF0-4438-9F12-E0F8161A28E2}" type="sibTrans" cxnId="{2457A725-C170-4545-B62F-00742C769CD7}">
      <dgm:prSet/>
      <dgm:spPr/>
      <dgm:t>
        <a:bodyPr/>
        <a:lstStyle/>
        <a:p>
          <a:endParaRPr lang="es-CL"/>
        </a:p>
      </dgm:t>
    </dgm:pt>
    <dgm:pt modelId="{FE40FFD1-8883-4B8A-80E3-F8BF45017882}">
      <dgm:prSet phldrT="[Texto]" custT="1"/>
      <dgm:spPr/>
      <dgm:t>
        <a:bodyPr/>
        <a:lstStyle/>
        <a:p>
          <a:pPr algn="l"/>
          <a:r>
            <a:rPr lang="es-CL" sz="900" kern="1200" dirty="0">
              <a:latin typeface="gobCL"/>
              <a:ea typeface="+mj-ea"/>
              <a:cs typeface="gobCL"/>
            </a:rPr>
            <a:t>     37,2% mujeres</a:t>
          </a:r>
        </a:p>
      </dgm:t>
    </dgm:pt>
    <dgm:pt modelId="{728A29A4-17FE-4D6A-8737-6436BF91F378}" type="parTrans" cxnId="{2EFEB1ED-D853-44BF-9AEF-6090CC7CAF36}">
      <dgm:prSet/>
      <dgm:spPr/>
      <dgm:t>
        <a:bodyPr/>
        <a:lstStyle/>
        <a:p>
          <a:endParaRPr lang="es-CL"/>
        </a:p>
      </dgm:t>
    </dgm:pt>
    <dgm:pt modelId="{7395CC82-5B4C-49A8-A61E-5A48D0AB6A41}" type="sibTrans" cxnId="{2EFEB1ED-D853-44BF-9AEF-6090CC7CAF36}">
      <dgm:prSet/>
      <dgm:spPr/>
      <dgm:t>
        <a:bodyPr/>
        <a:lstStyle/>
        <a:p>
          <a:endParaRPr lang="es-CL"/>
        </a:p>
      </dgm:t>
    </dgm:pt>
    <dgm:pt modelId="{994510E0-6E92-4365-B9A6-BD829D493016}">
      <dgm:prSet phldrT="[Texto]" custT="1"/>
      <dgm:spPr/>
      <dgm:t>
        <a:bodyPr/>
        <a:lstStyle/>
        <a:p>
          <a:pPr algn="l"/>
          <a:r>
            <a:rPr lang="es-CL" sz="900" b="1" kern="1200" dirty="0">
              <a:latin typeface="Calibri" panose="020F0502020204030204" pitchFamily="34" charset="0"/>
            </a:rPr>
            <a:t>    </a:t>
          </a:r>
          <a:r>
            <a:rPr lang="es-CL" sz="900" kern="1200" dirty="0">
              <a:latin typeface="gobCL"/>
              <a:ea typeface="+mj-ea"/>
              <a:cs typeface="gobCL"/>
            </a:rPr>
            <a:t>58,2% </a:t>
          </a:r>
          <a:r>
            <a:rPr lang="es-CL" sz="900" kern="1200" dirty="0" err="1">
              <a:latin typeface="gobCL"/>
              <a:ea typeface="+mj-ea"/>
              <a:cs typeface="gobCL"/>
            </a:rPr>
            <a:t>PcD</a:t>
          </a:r>
          <a:endParaRPr lang="es-CL" sz="900" kern="1200" dirty="0">
            <a:latin typeface="gobCL"/>
            <a:ea typeface="+mj-ea"/>
            <a:cs typeface="gobCL"/>
          </a:endParaRPr>
        </a:p>
      </dgm:t>
    </dgm:pt>
    <dgm:pt modelId="{E959FBA1-3672-450B-A07C-5BF8AA14ECF2}" type="parTrans" cxnId="{E3D9AEE1-117F-4BE7-B381-3EF28EFA5E9F}">
      <dgm:prSet/>
      <dgm:spPr/>
      <dgm:t>
        <a:bodyPr/>
        <a:lstStyle/>
        <a:p>
          <a:endParaRPr lang="es-CL"/>
        </a:p>
      </dgm:t>
    </dgm:pt>
    <dgm:pt modelId="{028B5C8D-FDBA-42D1-9C2E-6908171E4120}" type="sibTrans" cxnId="{E3D9AEE1-117F-4BE7-B381-3EF28EFA5E9F}">
      <dgm:prSet/>
      <dgm:spPr/>
      <dgm:t>
        <a:bodyPr/>
        <a:lstStyle/>
        <a:p>
          <a:endParaRPr lang="es-CL"/>
        </a:p>
      </dgm:t>
    </dgm:pt>
    <dgm:pt modelId="{164ADC85-D91E-44FB-B092-07F1B85ED354}">
      <dgm:prSet phldrT="[Texto]" custT="1"/>
      <dgm:spPr/>
      <dgm:t>
        <a:bodyPr/>
        <a:lstStyle/>
        <a:p>
          <a:pPr algn="l"/>
          <a:r>
            <a:rPr lang="es-CL" sz="900" kern="1200" dirty="0">
              <a:latin typeface="Calibri" panose="020F0502020204030204" pitchFamily="34" charset="0"/>
            </a:rPr>
            <a:t>    </a:t>
          </a:r>
          <a:r>
            <a:rPr lang="es-CL" sz="900" kern="1200" dirty="0">
              <a:latin typeface="gobCL"/>
              <a:ea typeface="+mj-ea"/>
              <a:cs typeface="gobCL"/>
            </a:rPr>
            <a:t>31% </a:t>
          </a:r>
          <a:r>
            <a:rPr lang="es-CL" sz="900" kern="1200" dirty="0" err="1">
              <a:latin typeface="gobCL"/>
              <a:ea typeface="+mj-ea"/>
              <a:cs typeface="gobCL"/>
            </a:rPr>
            <a:t>PsD</a:t>
          </a:r>
          <a:endParaRPr lang="es-CL" sz="900" kern="1200" dirty="0">
            <a:latin typeface="gobCL"/>
            <a:ea typeface="+mj-ea"/>
            <a:cs typeface="gobCL"/>
          </a:endParaRPr>
        </a:p>
      </dgm:t>
    </dgm:pt>
    <dgm:pt modelId="{8B4CD894-E681-4A90-BA22-4F3649396CA4}" type="parTrans" cxnId="{0CDC98D0-E91B-493F-ACBD-BB82B022AF97}">
      <dgm:prSet/>
      <dgm:spPr/>
      <dgm:t>
        <a:bodyPr/>
        <a:lstStyle/>
        <a:p>
          <a:endParaRPr lang="es-CL"/>
        </a:p>
      </dgm:t>
    </dgm:pt>
    <dgm:pt modelId="{F8612B63-9DC2-438F-ABE5-14C739210C35}" type="sibTrans" cxnId="{0CDC98D0-E91B-493F-ACBD-BB82B022AF97}">
      <dgm:prSet/>
      <dgm:spPr/>
      <dgm:t>
        <a:bodyPr/>
        <a:lstStyle/>
        <a:p>
          <a:endParaRPr lang="es-CL"/>
        </a:p>
      </dgm:t>
    </dgm:pt>
    <dgm:pt modelId="{4F65354F-FBFA-4282-B275-E79B2018FBE3}">
      <dgm:prSet phldrT="[Texto]" custT="1"/>
      <dgm:spPr/>
      <dgm:t>
        <a:bodyPr/>
        <a:lstStyle/>
        <a:p>
          <a:r>
            <a:rPr lang="es-CL" sz="900" kern="1200" dirty="0">
              <a:latin typeface="gobCL"/>
              <a:ea typeface="+mj-ea"/>
              <a:cs typeface="gobCL"/>
            </a:rPr>
            <a:t>Ingreso promedio ocupación principal</a:t>
          </a:r>
        </a:p>
      </dgm:t>
    </dgm:pt>
    <dgm:pt modelId="{D8BE1401-908F-485F-848E-E18DD490BD13}" type="parTrans" cxnId="{C50A7DE4-C908-4B68-A158-93A959EC441B}">
      <dgm:prSet/>
      <dgm:spPr/>
      <dgm:t>
        <a:bodyPr/>
        <a:lstStyle/>
        <a:p>
          <a:endParaRPr lang="es-CL"/>
        </a:p>
      </dgm:t>
    </dgm:pt>
    <dgm:pt modelId="{43361811-77C6-4369-A5AA-67F253F3B607}" type="sibTrans" cxnId="{C50A7DE4-C908-4B68-A158-93A959EC441B}">
      <dgm:prSet/>
      <dgm:spPr/>
      <dgm:t>
        <a:bodyPr/>
        <a:lstStyle/>
        <a:p>
          <a:endParaRPr lang="es-CL"/>
        </a:p>
      </dgm:t>
    </dgm:pt>
    <dgm:pt modelId="{0C92E8BD-3353-4DC2-ABAC-407A7D0D3BC7}">
      <dgm:prSet phldrT="[Texto]" custT="1"/>
      <dgm:spPr/>
      <dgm:t>
        <a:bodyPr/>
        <a:lstStyle/>
        <a:p>
          <a:pPr algn="l"/>
          <a:r>
            <a:rPr lang="es-CL" sz="900" b="1" kern="1200" dirty="0">
              <a:latin typeface="Calibri" panose="020F0502020204030204" pitchFamily="34" charset="0"/>
            </a:rPr>
            <a:t>  </a:t>
          </a:r>
          <a:r>
            <a:rPr lang="es-CL" sz="900" b="1" kern="1200" dirty="0">
              <a:latin typeface="gobCL"/>
              <a:ea typeface="+mj-ea"/>
              <a:cs typeface="gobCL"/>
            </a:rPr>
            <a:t>$295 mil </a:t>
          </a:r>
          <a:r>
            <a:rPr lang="es-CL" sz="900" b="1" kern="1200" dirty="0" err="1">
              <a:latin typeface="gobCL"/>
              <a:ea typeface="+mj-ea"/>
              <a:cs typeface="gobCL"/>
            </a:rPr>
            <a:t>PcD</a:t>
          </a:r>
          <a:endParaRPr lang="es-CL" sz="900" b="1" kern="1200" dirty="0">
            <a:latin typeface="gobCL"/>
            <a:ea typeface="+mj-ea"/>
            <a:cs typeface="gobCL"/>
          </a:endParaRPr>
        </a:p>
      </dgm:t>
    </dgm:pt>
    <dgm:pt modelId="{CE870BF5-44A3-450C-B312-6B5B8C8074B7}" type="parTrans" cxnId="{B596D85A-56A7-4D12-B3BE-6AB78BBE7384}">
      <dgm:prSet/>
      <dgm:spPr/>
      <dgm:t>
        <a:bodyPr/>
        <a:lstStyle/>
        <a:p>
          <a:endParaRPr lang="es-CL"/>
        </a:p>
      </dgm:t>
    </dgm:pt>
    <dgm:pt modelId="{9ACD0E33-B7EB-473E-B499-3F529022A287}" type="sibTrans" cxnId="{B596D85A-56A7-4D12-B3BE-6AB78BBE7384}">
      <dgm:prSet/>
      <dgm:spPr/>
      <dgm:t>
        <a:bodyPr/>
        <a:lstStyle/>
        <a:p>
          <a:endParaRPr lang="es-CL"/>
        </a:p>
      </dgm:t>
    </dgm:pt>
    <dgm:pt modelId="{6B86D4ED-9280-4A9F-979F-382B63B10770}">
      <dgm:prSet phldrT="[Texto]" custT="1"/>
      <dgm:spPr/>
      <dgm:t>
        <a:bodyPr/>
        <a:lstStyle/>
        <a:p>
          <a:r>
            <a:rPr lang="es-CL" sz="900" kern="1200" dirty="0">
              <a:latin typeface="gobCL"/>
              <a:ea typeface="+mj-ea"/>
              <a:cs typeface="gobCL"/>
            </a:rPr>
            <a:t>$434 mil </a:t>
          </a:r>
          <a:r>
            <a:rPr lang="es-CL" sz="900" kern="1200" dirty="0" err="1">
              <a:latin typeface="gobCL"/>
              <a:ea typeface="+mj-ea"/>
              <a:cs typeface="gobCL"/>
            </a:rPr>
            <a:t>PsD</a:t>
          </a:r>
          <a:endParaRPr lang="es-CL" sz="900" kern="1200" dirty="0">
            <a:latin typeface="gobCL"/>
            <a:ea typeface="+mj-ea"/>
            <a:cs typeface="gobCL"/>
          </a:endParaRPr>
        </a:p>
      </dgm:t>
    </dgm:pt>
    <dgm:pt modelId="{E378A480-2A33-44B2-BE3B-CD618472B57C}" type="parTrans" cxnId="{9C15CD83-57B1-4F76-A094-8750E70701F3}">
      <dgm:prSet/>
      <dgm:spPr/>
      <dgm:t>
        <a:bodyPr/>
        <a:lstStyle/>
        <a:p>
          <a:endParaRPr lang="es-CL"/>
        </a:p>
      </dgm:t>
    </dgm:pt>
    <dgm:pt modelId="{A0B3F182-68D8-477C-9567-3F84410F6E3C}" type="sibTrans" cxnId="{9C15CD83-57B1-4F76-A094-8750E70701F3}">
      <dgm:prSet/>
      <dgm:spPr/>
      <dgm:t>
        <a:bodyPr/>
        <a:lstStyle/>
        <a:p>
          <a:endParaRPr lang="es-CL"/>
        </a:p>
      </dgm:t>
    </dgm:pt>
    <dgm:pt modelId="{DF031687-745B-46FC-AD66-866FDC235401}">
      <dgm:prSet phldrT="[Texto]" custT="1"/>
      <dgm:spPr/>
      <dgm:t>
        <a:bodyPr/>
        <a:lstStyle/>
        <a:p>
          <a:r>
            <a:rPr lang="es-CL" sz="900" kern="1200" dirty="0">
              <a:latin typeface="gobCL"/>
              <a:ea typeface="+mj-ea"/>
              <a:cs typeface="gobCL"/>
            </a:rPr>
            <a:t>51,7% leve o moderada</a:t>
          </a:r>
        </a:p>
      </dgm:t>
    </dgm:pt>
    <dgm:pt modelId="{9EBDD2CE-0CA7-4C8D-8183-A7EB5C4A15FA}" type="sibTrans" cxnId="{0BC8D1E1-BE11-42C8-925A-F79763471F35}">
      <dgm:prSet/>
      <dgm:spPr/>
      <dgm:t>
        <a:bodyPr/>
        <a:lstStyle/>
        <a:p>
          <a:endParaRPr lang="es-CL"/>
        </a:p>
      </dgm:t>
    </dgm:pt>
    <dgm:pt modelId="{8B02682F-1DF3-4E4A-9BC8-FE2395CB9446}" type="parTrans" cxnId="{0BC8D1E1-BE11-42C8-925A-F79763471F35}">
      <dgm:prSet/>
      <dgm:spPr/>
      <dgm:t>
        <a:bodyPr/>
        <a:lstStyle/>
        <a:p>
          <a:endParaRPr lang="es-CL"/>
        </a:p>
      </dgm:t>
    </dgm:pt>
    <dgm:pt modelId="{417D3027-63E0-4A62-AC10-A2E15CF738C2}">
      <dgm:prSet phldrT="[Texto]" custT="1"/>
      <dgm:spPr/>
      <dgm:t>
        <a:bodyPr/>
        <a:lstStyle/>
        <a:p>
          <a:pPr algn="l"/>
          <a:r>
            <a:rPr lang="es-CL" sz="900" kern="1200" dirty="0">
              <a:latin typeface="gobCL"/>
              <a:ea typeface="+mj-ea"/>
              <a:cs typeface="gobCL"/>
            </a:rPr>
            <a:t>$269 mil  </a:t>
          </a:r>
          <a:r>
            <a:rPr lang="es-CL" sz="900" kern="1200" dirty="0" err="1">
              <a:latin typeface="gobCL"/>
              <a:ea typeface="+mj-ea"/>
              <a:cs typeface="gobCL"/>
            </a:rPr>
            <a:t>PcD</a:t>
          </a:r>
          <a:r>
            <a:rPr lang="es-CL" sz="900" kern="1200" dirty="0">
              <a:latin typeface="gobCL"/>
              <a:ea typeface="+mj-ea"/>
              <a:cs typeface="gobCL"/>
            </a:rPr>
            <a:t> severa</a:t>
          </a:r>
        </a:p>
      </dgm:t>
    </dgm:pt>
    <dgm:pt modelId="{5227D781-1218-4EA3-BEE7-02F06AD8BE91}" type="parTrans" cxnId="{C1F23795-56CF-42C8-B89D-F5390702E2A9}">
      <dgm:prSet/>
      <dgm:spPr/>
      <dgm:t>
        <a:bodyPr/>
        <a:lstStyle/>
        <a:p>
          <a:endParaRPr lang="es-CL"/>
        </a:p>
      </dgm:t>
    </dgm:pt>
    <dgm:pt modelId="{20680F1E-F8F4-4BE3-8F1F-2D0424FB7D3F}" type="sibTrans" cxnId="{C1F23795-56CF-42C8-B89D-F5390702E2A9}">
      <dgm:prSet/>
      <dgm:spPr/>
      <dgm:t>
        <a:bodyPr/>
        <a:lstStyle/>
        <a:p>
          <a:endParaRPr lang="es-CL"/>
        </a:p>
      </dgm:t>
    </dgm:pt>
    <dgm:pt modelId="{E32A24A3-C930-4A67-91BB-FF64A9AC155A}">
      <dgm:prSet phldrT="[Texto]" custT="1"/>
      <dgm:spPr/>
      <dgm:t>
        <a:bodyPr/>
        <a:lstStyle/>
        <a:p>
          <a:pPr algn="l"/>
          <a:r>
            <a:rPr lang="es-CL" sz="900" kern="1200" dirty="0">
              <a:latin typeface="gobCL"/>
              <a:ea typeface="+mj-ea"/>
              <a:cs typeface="gobCL"/>
            </a:rPr>
            <a:t>$303 mil </a:t>
          </a:r>
          <a:r>
            <a:rPr lang="es-CL" sz="900" kern="1200" dirty="0" err="1">
              <a:latin typeface="gobCL"/>
              <a:ea typeface="+mj-ea"/>
              <a:cs typeface="gobCL"/>
            </a:rPr>
            <a:t>PcD</a:t>
          </a:r>
          <a:r>
            <a:rPr lang="es-CL" sz="900" kern="1200" dirty="0">
              <a:latin typeface="gobCL"/>
              <a:ea typeface="+mj-ea"/>
              <a:cs typeface="gobCL"/>
            </a:rPr>
            <a:t> leve o moderada</a:t>
          </a:r>
        </a:p>
      </dgm:t>
    </dgm:pt>
    <dgm:pt modelId="{631CC06E-10EB-4B0B-ADC9-FB23A811BC3C}" type="sibTrans" cxnId="{575EF13B-D8EA-426C-995C-A39F81F5C04A}">
      <dgm:prSet/>
      <dgm:spPr/>
      <dgm:t>
        <a:bodyPr/>
        <a:lstStyle/>
        <a:p>
          <a:endParaRPr lang="es-CL"/>
        </a:p>
      </dgm:t>
    </dgm:pt>
    <dgm:pt modelId="{83FF6974-65CD-484F-9240-C4D462187CFB}" type="parTrans" cxnId="{575EF13B-D8EA-426C-995C-A39F81F5C04A}">
      <dgm:prSet/>
      <dgm:spPr/>
      <dgm:t>
        <a:bodyPr/>
        <a:lstStyle/>
        <a:p>
          <a:endParaRPr lang="es-CL"/>
        </a:p>
      </dgm:t>
    </dgm:pt>
    <dgm:pt modelId="{A5AC8E3F-CA10-475A-BDAD-5FC531B2090B}">
      <dgm:prSet phldrT="[Texto]" custT="1"/>
      <dgm:spPr/>
      <dgm:t>
        <a:bodyPr/>
        <a:lstStyle/>
        <a:p>
          <a:pPr algn="l"/>
          <a:r>
            <a:rPr lang="es-CL" sz="900" kern="1200" dirty="0">
              <a:latin typeface="gobCL"/>
              <a:ea typeface="+mj-ea"/>
              <a:cs typeface="gobCL"/>
            </a:rPr>
            <a:t>53,2% Hombres</a:t>
          </a:r>
        </a:p>
      </dgm:t>
    </dgm:pt>
    <dgm:pt modelId="{7E38F16C-59BC-420C-ACDA-1C8DA00AFA2D}" type="parTrans" cxnId="{F0B868ED-321D-4188-8DB0-BB0D0F7120AB}">
      <dgm:prSet/>
      <dgm:spPr/>
      <dgm:t>
        <a:bodyPr/>
        <a:lstStyle/>
        <a:p>
          <a:endParaRPr lang="es-CO"/>
        </a:p>
      </dgm:t>
    </dgm:pt>
    <dgm:pt modelId="{F097DD39-83B5-4DC9-A18A-BAAED38F24A9}" type="sibTrans" cxnId="{F0B868ED-321D-4188-8DB0-BB0D0F7120AB}">
      <dgm:prSet/>
      <dgm:spPr/>
      <dgm:t>
        <a:bodyPr/>
        <a:lstStyle/>
        <a:p>
          <a:endParaRPr lang="es-CO"/>
        </a:p>
      </dgm:t>
    </dgm:pt>
    <dgm:pt modelId="{8A442495-B5F8-4AB2-B201-D2C14C8FD0E7}" type="pres">
      <dgm:prSet presAssocID="{C766E3C8-FDEE-4A28-87DE-33C85325E50F}" presName="list" presStyleCnt="0">
        <dgm:presLayoutVars>
          <dgm:dir/>
          <dgm:animLvl val="lvl"/>
        </dgm:presLayoutVars>
      </dgm:prSet>
      <dgm:spPr/>
    </dgm:pt>
    <dgm:pt modelId="{EA7EAA2F-8723-4D9F-86DA-969A6450F072}" type="pres">
      <dgm:prSet presAssocID="{A6143938-3349-4576-ACEF-850C95FB2E9F}" presName="posSpace" presStyleCnt="0"/>
      <dgm:spPr/>
    </dgm:pt>
    <dgm:pt modelId="{7DE67AFD-3F49-48EE-BEEC-CC3D1E109C63}" type="pres">
      <dgm:prSet presAssocID="{A6143938-3349-4576-ACEF-850C95FB2E9F}" presName="vertFlow" presStyleCnt="0"/>
      <dgm:spPr/>
    </dgm:pt>
    <dgm:pt modelId="{2215A43C-DE7A-4628-BE28-62EA1E5AF808}" type="pres">
      <dgm:prSet presAssocID="{A6143938-3349-4576-ACEF-850C95FB2E9F}" presName="topSpace" presStyleCnt="0"/>
      <dgm:spPr/>
    </dgm:pt>
    <dgm:pt modelId="{A83FD0D8-0D68-4053-8BFB-21EA5FFC7B8D}" type="pres">
      <dgm:prSet presAssocID="{A6143938-3349-4576-ACEF-850C95FB2E9F}" presName="firstComp" presStyleCnt="0"/>
      <dgm:spPr/>
    </dgm:pt>
    <dgm:pt modelId="{44D38B41-4B3F-4BBB-85B2-ED13B4C7DCA3}" type="pres">
      <dgm:prSet presAssocID="{A6143938-3349-4576-ACEF-850C95FB2E9F}" presName="firstChild" presStyleLbl="bgAccFollowNode1" presStyleIdx="0" presStyleCnt="8" custScaleX="88441" custScaleY="92626" custLinFactNeighborX="2305" custLinFactNeighborY="-1416"/>
      <dgm:spPr/>
    </dgm:pt>
    <dgm:pt modelId="{9DBEFA56-DF6E-486A-A1BA-DC0F41F06F84}" type="pres">
      <dgm:prSet presAssocID="{A6143938-3349-4576-ACEF-850C95FB2E9F}" presName="firstChildTx" presStyleLbl="bgAccFollowNode1" presStyleIdx="0" presStyleCnt="8">
        <dgm:presLayoutVars>
          <dgm:bulletEnabled val="1"/>
        </dgm:presLayoutVars>
      </dgm:prSet>
      <dgm:spPr/>
    </dgm:pt>
    <dgm:pt modelId="{45AD22EE-1E8E-425D-8988-2C50226EEF1B}" type="pres">
      <dgm:prSet presAssocID="{9FA66484-36CA-401D-94AF-0B9B943364F2}" presName="comp" presStyleCnt="0"/>
      <dgm:spPr/>
    </dgm:pt>
    <dgm:pt modelId="{56A70236-528D-420F-B8E7-38AFA2347C16}" type="pres">
      <dgm:prSet presAssocID="{9FA66484-36CA-401D-94AF-0B9B943364F2}" presName="child" presStyleLbl="bgAccFollowNode1" presStyleIdx="1" presStyleCnt="8" custScaleX="88441" custScaleY="38356" custLinFactNeighborX="2305" custLinFactNeighborY="2848"/>
      <dgm:spPr/>
    </dgm:pt>
    <dgm:pt modelId="{AFB174AB-39BD-43DE-AED9-040C67AECCF1}" type="pres">
      <dgm:prSet presAssocID="{9FA66484-36CA-401D-94AF-0B9B943364F2}" presName="childTx" presStyleLbl="bgAccFollowNode1" presStyleIdx="1" presStyleCnt="8">
        <dgm:presLayoutVars>
          <dgm:bulletEnabled val="1"/>
        </dgm:presLayoutVars>
      </dgm:prSet>
      <dgm:spPr/>
    </dgm:pt>
    <dgm:pt modelId="{516F1257-CAB6-4CD3-86F3-295C440A4E0E}" type="pres">
      <dgm:prSet presAssocID="{A6143938-3349-4576-ACEF-850C95FB2E9F}" presName="negSpace" presStyleCnt="0"/>
      <dgm:spPr/>
    </dgm:pt>
    <dgm:pt modelId="{8D53DEC8-3BD5-4011-88E3-8938D7B220FE}" type="pres">
      <dgm:prSet presAssocID="{A6143938-3349-4576-ACEF-850C95FB2E9F}" presName="circle" presStyleLbl="node1" presStyleIdx="0" presStyleCnt="4" custScaleX="104272" custScaleY="108828" custLinFactNeighborX="17581" custLinFactNeighborY="-1034"/>
      <dgm:spPr/>
    </dgm:pt>
    <dgm:pt modelId="{4C6FF639-E9B3-4603-AB51-561306A112C4}" type="pres">
      <dgm:prSet presAssocID="{22D55C0D-FC5B-47A2-9FBE-827DE605BF77}" presName="transSpace" presStyleCnt="0"/>
      <dgm:spPr/>
    </dgm:pt>
    <dgm:pt modelId="{6861585A-6103-484C-A496-8A95362742C8}" type="pres">
      <dgm:prSet presAssocID="{F1A083E5-AD3A-499F-B044-33A65F25DD20}" presName="posSpace" presStyleCnt="0"/>
      <dgm:spPr/>
    </dgm:pt>
    <dgm:pt modelId="{4E73A494-01F6-441B-854D-DEBE20E61AE0}" type="pres">
      <dgm:prSet presAssocID="{F1A083E5-AD3A-499F-B044-33A65F25DD20}" presName="vertFlow" presStyleCnt="0"/>
      <dgm:spPr/>
    </dgm:pt>
    <dgm:pt modelId="{3D07F669-F523-4DC3-AB10-4F1951199429}" type="pres">
      <dgm:prSet presAssocID="{F1A083E5-AD3A-499F-B044-33A65F25DD20}" presName="topSpace" presStyleCnt="0"/>
      <dgm:spPr/>
    </dgm:pt>
    <dgm:pt modelId="{15C4E3D9-2415-4265-A015-1EA22A5B5E39}" type="pres">
      <dgm:prSet presAssocID="{F1A083E5-AD3A-499F-B044-33A65F25DD20}" presName="firstComp" presStyleCnt="0"/>
      <dgm:spPr/>
    </dgm:pt>
    <dgm:pt modelId="{D2262C9B-E2C4-4C48-8690-8E6E06F6EB3A}" type="pres">
      <dgm:prSet presAssocID="{F1A083E5-AD3A-499F-B044-33A65F25DD20}" presName="firstChild" presStyleLbl="bgAccFollowNode1" presStyleIdx="2" presStyleCnt="8" custLinFactNeighborX="8746" custLinFactNeighborY="414"/>
      <dgm:spPr/>
    </dgm:pt>
    <dgm:pt modelId="{DB75DEA9-A45E-4687-87AC-4675B79DAA0B}" type="pres">
      <dgm:prSet presAssocID="{F1A083E5-AD3A-499F-B044-33A65F25DD20}" presName="firstChildTx" presStyleLbl="bgAccFollowNode1" presStyleIdx="2" presStyleCnt="8">
        <dgm:presLayoutVars>
          <dgm:bulletEnabled val="1"/>
        </dgm:presLayoutVars>
      </dgm:prSet>
      <dgm:spPr/>
    </dgm:pt>
    <dgm:pt modelId="{9AC4B157-31C5-4430-9B58-EE7BB16072A2}" type="pres">
      <dgm:prSet presAssocID="{ADA2C4D6-C0A2-471F-93BD-D62B59EBDF4B}" presName="comp" presStyleCnt="0"/>
      <dgm:spPr/>
    </dgm:pt>
    <dgm:pt modelId="{534BA843-C83E-427E-8404-CC8B53A5AE8B}" type="pres">
      <dgm:prSet presAssocID="{ADA2C4D6-C0A2-471F-93BD-D62B59EBDF4B}" presName="child" presStyleLbl="bgAccFollowNode1" presStyleIdx="3" presStyleCnt="8" custScaleY="43234" custLinFactNeighborX="7658" custLinFactNeighborY="10528"/>
      <dgm:spPr/>
    </dgm:pt>
    <dgm:pt modelId="{D667ED00-798F-44C6-AEEC-8F7BD3AB3BC9}" type="pres">
      <dgm:prSet presAssocID="{ADA2C4D6-C0A2-471F-93BD-D62B59EBDF4B}" presName="childTx" presStyleLbl="bgAccFollowNode1" presStyleIdx="3" presStyleCnt="8">
        <dgm:presLayoutVars>
          <dgm:bulletEnabled val="1"/>
        </dgm:presLayoutVars>
      </dgm:prSet>
      <dgm:spPr/>
    </dgm:pt>
    <dgm:pt modelId="{DC69A481-B150-4672-96F7-94FEF092D45D}" type="pres">
      <dgm:prSet presAssocID="{F1A083E5-AD3A-499F-B044-33A65F25DD20}" presName="negSpace" presStyleCnt="0"/>
      <dgm:spPr/>
    </dgm:pt>
    <dgm:pt modelId="{32BDD0FB-05EB-4FAF-831A-19C0DC08ED09}" type="pres">
      <dgm:prSet presAssocID="{F1A083E5-AD3A-499F-B044-33A65F25DD20}" presName="circle" presStyleLbl="node1" presStyleIdx="1" presStyleCnt="4" custScaleX="128502" custScaleY="123533"/>
      <dgm:spPr/>
    </dgm:pt>
    <dgm:pt modelId="{7EE6AF93-2E9D-4350-AAE5-72D6241D6167}" type="pres">
      <dgm:prSet presAssocID="{92B1B307-5B76-4D11-9C91-6097C1F4F1CB}" presName="transSpace" presStyleCnt="0"/>
      <dgm:spPr/>
    </dgm:pt>
    <dgm:pt modelId="{CB4FBF80-51B9-4E55-AC55-015A867E0A2A}" type="pres">
      <dgm:prSet presAssocID="{9D37E06E-2766-4339-A097-66928F8DA6FB}" presName="posSpace" presStyleCnt="0"/>
      <dgm:spPr/>
    </dgm:pt>
    <dgm:pt modelId="{A9E9525D-16E8-46D0-8B5B-E6417AB30ED4}" type="pres">
      <dgm:prSet presAssocID="{9D37E06E-2766-4339-A097-66928F8DA6FB}" presName="vertFlow" presStyleCnt="0"/>
      <dgm:spPr/>
    </dgm:pt>
    <dgm:pt modelId="{0BAFF92A-7AC4-4E1E-811C-F9BFEEF50C5A}" type="pres">
      <dgm:prSet presAssocID="{9D37E06E-2766-4339-A097-66928F8DA6FB}" presName="topSpace" presStyleCnt="0"/>
      <dgm:spPr/>
    </dgm:pt>
    <dgm:pt modelId="{FD626838-2673-4F08-9827-2878CEBF24CD}" type="pres">
      <dgm:prSet presAssocID="{9D37E06E-2766-4339-A097-66928F8DA6FB}" presName="firstComp" presStyleCnt="0"/>
      <dgm:spPr/>
    </dgm:pt>
    <dgm:pt modelId="{47B7EE03-6866-45A7-B5F4-390368A409F4}" type="pres">
      <dgm:prSet presAssocID="{9D37E06E-2766-4339-A097-66928F8DA6FB}" presName="firstChild" presStyleLbl="bgAccFollowNode1" presStyleIdx="4" presStyleCnt="8" custLinFactNeighborX="3350" custLinFactNeighborY="414"/>
      <dgm:spPr/>
    </dgm:pt>
    <dgm:pt modelId="{10E54D9C-2547-40B3-816E-60997063874A}" type="pres">
      <dgm:prSet presAssocID="{9D37E06E-2766-4339-A097-66928F8DA6FB}" presName="firstChildTx" presStyleLbl="bgAccFollowNode1" presStyleIdx="4" presStyleCnt="8">
        <dgm:presLayoutVars>
          <dgm:bulletEnabled val="1"/>
        </dgm:presLayoutVars>
      </dgm:prSet>
      <dgm:spPr/>
    </dgm:pt>
    <dgm:pt modelId="{0B13EA31-03B7-459F-8EF7-1B63F90DED51}" type="pres">
      <dgm:prSet presAssocID="{164ADC85-D91E-44FB-B092-07F1B85ED354}" presName="comp" presStyleCnt="0"/>
      <dgm:spPr/>
    </dgm:pt>
    <dgm:pt modelId="{04702B31-C4BE-4E64-9094-D6E83540D48C}" type="pres">
      <dgm:prSet presAssocID="{164ADC85-D91E-44FB-B092-07F1B85ED354}" presName="child" presStyleLbl="bgAccFollowNode1" presStyleIdx="5" presStyleCnt="8" custScaleY="43437" custLinFactNeighborX="2370" custLinFactNeighborY="11376"/>
      <dgm:spPr/>
    </dgm:pt>
    <dgm:pt modelId="{5072CAFF-6511-466E-9B88-7C05B1C69689}" type="pres">
      <dgm:prSet presAssocID="{164ADC85-D91E-44FB-B092-07F1B85ED354}" presName="childTx" presStyleLbl="bgAccFollowNode1" presStyleIdx="5" presStyleCnt="8">
        <dgm:presLayoutVars>
          <dgm:bulletEnabled val="1"/>
        </dgm:presLayoutVars>
      </dgm:prSet>
      <dgm:spPr/>
    </dgm:pt>
    <dgm:pt modelId="{B9BA086A-5FF4-4D95-AFE3-5AB2AA3DCA36}" type="pres">
      <dgm:prSet presAssocID="{9D37E06E-2766-4339-A097-66928F8DA6FB}" presName="negSpace" presStyleCnt="0"/>
      <dgm:spPr/>
    </dgm:pt>
    <dgm:pt modelId="{A7C24454-77F9-41E8-8C0B-A712AB2CAB4D}" type="pres">
      <dgm:prSet presAssocID="{9D37E06E-2766-4339-A097-66928F8DA6FB}" presName="circle" presStyleLbl="node1" presStyleIdx="2" presStyleCnt="4" custScaleX="114970" custScaleY="122056" custLinFactNeighborX="-6911" custLinFactNeighborY="2014"/>
      <dgm:spPr/>
    </dgm:pt>
    <dgm:pt modelId="{5478240D-4E32-4157-9609-79E9EBA563BB}" type="pres">
      <dgm:prSet presAssocID="{D57558B6-36D7-4F13-9F98-45F185B04941}" presName="transSpace" presStyleCnt="0"/>
      <dgm:spPr/>
    </dgm:pt>
    <dgm:pt modelId="{C64A48DB-701D-45D0-9ABB-283A54C59018}" type="pres">
      <dgm:prSet presAssocID="{4F65354F-FBFA-4282-B275-E79B2018FBE3}" presName="posSpace" presStyleCnt="0"/>
      <dgm:spPr/>
    </dgm:pt>
    <dgm:pt modelId="{AA5EF229-2292-4545-8AB6-9CAF24BEB813}" type="pres">
      <dgm:prSet presAssocID="{4F65354F-FBFA-4282-B275-E79B2018FBE3}" presName="vertFlow" presStyleCnt="0"/>
      <dgm:spPr/>
    </dgm:pt>
    <dgm:pt modelId="{4A8C5672-3C2F-4552-AC60-25738C199EC3}" type="pres">
      <dgm:prSet presAssocID="{4F65354F-FBFA-4282-B275-E79B2018FBE3}" presName="topSpace" presStyleCnt="0"/>
      <dgm:spPr/>
    </dgm:pt>
    <dgm:pt modelId="{5DBFDFDA-2A07-4670-9763-F8AC185637C8}" type="pres">
      <dgm:prSet presAssocID="{4F65354F-FBFA-4282-B275-E79B2018FBE3}" presName="firstComp" presStyleCnt="0"/>
      <dgm:spPr/>
    </dgm:pt>
    <dgm:pt modelId="{54CDB28E-F8FD-4FFA-92B2-3C6A8EB39B6C}" type="pres">
      <dgm:prSet presAssocID="{4F65354F-FBFA-4282-B275-E79B2018FBE3}" presName="firstChild" presStyleLbl="bgAccFollowNode1" presStyleIdx="6" presStyleCnt="8" custScaleY="130760" custLinFactNeighborX="37"/>
      <dgm:spPr/>
    </dgm:pt>
    <dgm:pt modelId="{1482A474-97B3-4A9D-B1B8-C0EB42284BFE}" type="pres">
      <dgm:prSet presAssocID="{4F65354F-FBFA-4282-B275-E79B2018FBE3}" presName="firstChildTx" presStyleLbl="bgAccFollowNode1" presStyleIdx="6" presStyleCnt="8">
        <dgm:presLayoutVars>
          <dgm:bulletEnabled val="1"/>
        </dgm:presLayoutVars>
      </dgm:prSet>
      <dgm:spPr/>
    </dgm:pt>
    <dgm:pt modelId="{95EAB3BF-CCBE-45B0-9683-37CACDC23D8D}" type="pres">
      <dgm:prSet presAssocID="{6B86D4ED-9280-4A9F-979F-382B63B10770}" presName="comp" presStyleCnt="0"/>
      <dgm:spPr/>
    </dgm:pt>
    <dgm:pt modelId="{EA1C5492-1B00-44AA-8CC5-1DF100B063BA}" type="pres">
      <dgm:prSet presAssocID="{6B86D4ED-9280-4A9F-979F-382B63B10770}" presName="child" presStyleLbl="bgAccFollowNode1" presStyleIdx="7" presStyleCnt="8" custScaleY="57751" custLinFactNeighborX="37" custLinFactNeighborY="24711"/>
      <dgm:spPr/>
    </dgm:pt>
    <dgm:pt modelId="{BEFD17D7-27A1-4912-B569-A2EF1BB2BE3E}" type="pres">
      <dgm:prSet presAssocID="{6B86D4ED-9280-4A9F-979F-382B63B10770}" presName="childTx" presStyleLbl="bgAccFollowNode1" presStyleIdx="7" presStyleCnt="8">
        <dgm:presLayoutVars>
          <dgm:bulletEnabled val="1"/>
        </dgm:presLayoutVars>
      </dgm:prSet>
      <dgm:spPr/>
    </dgm:pt>
    <dgm:pt modelId="{09761F74-A233-42FA-AB8D-AB7BCF8073F4}" type="pres">
      <dgm:prSet presAssocID="{4F65354F-FBFA-4282-B275-E79B2018FBE3}" presName="negSpace" presStyleCnt="0"/>
      <dgm:spPr/>
    </dgm:pt>
    <dgm:pt modelId="{19677A64-1E91-4502-A8FF-597EEE360AC6}" type="pres">
      <dgm:prSet presAssocID="{4F65354F-FBFA-4282-B275-E79B2018FBE3}" presName="circle" presStyleLbl="node1" presStyleIdx="3" presStyleCnt="4" custScaleX="122009" custScaleY="121788" custLinFactNeighborX="-8407" custLinFactNeighborY="2014"/>
      <dgm:spPr/>
    </dgm:pt>
  </dgm:ptLst>
  <dgm:cxnLst>
    <dgm:cxn modelId="{9F914813-F3CD-4533-9DA1-E5FB4CCFBFC1}" type="presOf" srcId="{E32A24A3-C930-4A67-91BB-FF64A9AC155A}" destId="{54CDB28E-F8FD-4FFA-92B2-3C6A8EB39B6C}" srcOrd="0" destOrd="2" presId="urn:microsoft.com/office/officeart/2005/8/layout/hList9"/>
    <dgm:cxn modelId="{1FD3BF14-2A1F-4EE2-8E1D-B9245E371906}" type="presOf" srcId="{E9AAE4FE-5FBD-409A-B730-152E2DE2FCAD}" destId="{D2262C9B-E2C4-4C48-8690-8E6E06F6EB3A}" srcOrd="0" destOrd="0" presId="urn:microsoft.com/office/officeart/2005/8/layout/hList9"/>
    <dgm:cxn modelId="{957B9F17-1A42-49A5-AF88-3D0E6ADC75B8}" type="presOf" srcId="{DF031687-745B-46FC-AD66-866FDC235401}" destId="{9DBEFA56-DF6E-486A-A1BA-DC0F41F06F84}" srcOrd="1" destOrd="1" presId="urn:microsoft.com/office/officeart/2005/8/layout/hList9"/>
    <dgm:cxn modelId="{AA95591A-E1AE-4860-A328-4CF6DF299B86}" type="presOf" srcId="{ADA2C4D6-C0A2-471F-93BD-D62B59EBDF4B}" destId="{D667ED00-798F-44C6-AEEC-8F7BD3AB3BC9}" srcOrd="1" destOrd="0" presId="urn:microsoft.com/office/officeart/2005/8/layout/hList9"/>
    <dgm:cxn modelId="{6EDE6F1E-345F-473D-ACD3-9AD9AACF7344}" type="presOf" srcId="{9FA66484-36CA-401D-94AF-0B9B943364F2}" destId="{56A70236-528D-420F-B8E7-38AFA2347C16}" srcOrd="0" destOrd="0" presId="urn:microsoft.com/office/officeart/2005/8/layout/hList9"/>
    <dgm:cxn modelId="{2457A725-C170-4545-B62F-00742C769CD7}" srcId="{F1A083E5-AD3A-499F-B044-33A65F25DD20}" destId="{ADA2C4D6-C0A2-471F-93BD-D62B59EBDF4B}" srcOrd="1" destOrd="0" parTransId="{FA424CC1-8315-4202-A452-3112C6F2006B}" sibTransId="{19705F22-EDF0-4438-9F12-E0F8161A28E2}"/>
    <dgm:cxn modelId="{6B0B8D26-D59E-4FC7-BE8D-3EDB3B1DAC7C}" srcId="{C766E3C8-FDEE-4A28-87DE-33C85325E50F}" destId="{F1A083E5-AD3A-499F-B044-33A65F25DD20}" srcOrd="1" destOrd="0" parTransId="{8C693BCD-C88C-4A05-9E28-069218E7E955}" sibTransId="{92B1B307-5B76-4D11-9C91-6097C1F4F1CB}"/>
    <dgm:cxn modelId="{4E3BB029-12D7-488F-81AC-F9DB6CA16206}" type="presOf" srcId="{0C92E8BD-3353-4DC2-ABAC-407A7D0D3BC7}" destId="{1482A474-97B3-4A9D-B1B8-C0EB42284BFE}" srcOrd="1" destOrd="0" presId="urn:microsoft.com/office/officeart/2005/8/layout/hList9"/>
    <dgm:cxn modelId="{D6796F2C-1222-40A0-9FB3-C448EE0E597F}" srcId="{C766E3C8-FDEE-4A28-87DE-33C85325E50F}" destId="{9D37E06E-2766-4339-A097-66928F8DA6FB}" srcOrd="2" destOrd="0" parTransId="{D78916AD-9FDA-4FE5-97BD-6D79A62933F6}" sibTransId="{D57558B6-36D7-4F13-9F98-45F185B04941}"/>
    <dgm:cxn modelId="{575EF13B-D8EA-426C-995C-A39F81F5C04A}" srcId="{0C92E8BD-3353-4DC2-ABAC-407A7D0D3BC7}" destId="{E32A24A3-C930-4A67-91BB-FF64A9AC155A}" srcOrd="1" destOrd="0" parTransId="{83FF6974-65CD-484F-9240-C4D462187CFB}" sibTransId="{631CC06E-10EB-4B0B-ADC9-FB23A811BC3C}"/>
    <dgm:cxn modelId="{256DA460-70E6-41AB-97F2-9341A944F229}" type="presOf" srcId="{FE40FFD1-8883-4B8A-80E3-F8BF45017882}" destId="{DB75DEA9-A45E-4687-87AC-4675B79DAA0B}" srcOrd="1" destOrd="1" presId="urn:microsoft.com/office/officeart/2005/8/layout/hList9"/>
    <dgm:cxn modelId="{5861AC43-5846-4F1C-9553-C5CABD3F862F}" type="presOf" srcId="{FE40FFD1-8883-4B8A-80E3-F8BF45017882}" destId="{D2262C9B-E2C4-4C48-8690-8E6E06F6EB3A}" srcOrd="0" destOrd="1" presId="urn:microsoft.com/office/officeart/2005/8/layout/hList9"/>
    <dgm:cxn modelId="{DE01BB44-50E4-40F2-83DD-63086B4D3787}" type="presOf" srcId="{4F65354F-FBFA-4282-B275-E79B2018FBE3}" destId="{19677A64-1E91-4502-A8FF-597EEE360AC6}" srcOrd="0" destOrd="0" presId="urn:microsoft.com/office/officeart/2005/8/layout/hList9"/>
    <dgm:cxn modelId="{DB2A6547-5ED0-4E63-AEB9-C9E4FE269588}" type="presOf" srcId="{A5AC8E3F-CA10-475A-BDAD-5FC531B2090B}" destId="{DB75DEA9-A45E-4687-87AC-4675B79DAA0B}" srcOrd="1" destOrd="2" presId="urn:microsoft.com/office/officeart/2005/8/layout/hList9"/>
    <dgm:cxn modelId="{1475746A-64AD-4182-BF50-0D71EC40AE42}" type="presOf" srcId="{6B86D4ED-9280-4A9F-979F-382B63B10770}" destId="{EA1C5492-1B00-44AA-8CC5-1DF100B063BA}" srcOrd="0" destOrd="0" presId="urn:microsoft.com/office/officeart/2005/8/layout/hList9"/>
    <dgm:cxn modelId="{C7DAA853-8385-4C95-AF9E-7846BD0A5A9A}" type="presOf" srcId="{164ADC85-D91E-44FB-B092-07F1B85ED354}" destId="{04702B31-C4BE-4E64-9094-D6E83540D48C}" srcOrd="0" destOrd="0" presId="urn:microsoft.com/office/officeart/2005/8/layout/hList9"/>
    <dgm:cxn modelId="{0A99D554-9035-4200-BB4C-EBA047F2D04B}" type="presOf" srcId="{9FA66484-36CA-401D-94AF-0B9B943364F2}" destId="{AFB174AB-39BD-43DE-AED9-040C67AECCF1}" srcOrd="1" destOrd="0" presId="urn:microsoft.com/office/officeart/2005/8/layout/hList9"/>
    <dgm:cxn modelId="{B596D85A-56A7-4D12-B3BE-6AB78BBE7384}" srcId="{4F65354F-FBFA-4282-B275-E79B2018FBE3}" destId="{0C92E8BD-3353-4DC2-ABAC-407A7D0D3BC7}" srcOrd="0" destOrd="0" parTransId="{CE870BF5-44A3-450C-B312-6B5B8C8074B7}" sibTransId="{9ACD0E33-B7EB-473E-B499-3F529022A287}"/>
    <dgm:cxn modelId="{8635BF80-179F-438E-B166-F072DC0FD820}" type="presOf" srcId="{A6143938-3349-4576-ACEF-850C95FB2E9F}" destId="{8D53DEC8-3BD5-4011-88E3-8938D7B220FE}" srcOrd="0" destOrd="0" presId="urn:microsoft.com/office/officeart/2005/8/layout/hList9"/>
    <dgm:cxn modelId="{723F4281-0687-4788-AC57-DA0E9D85A0C5}" type="presOf" srcId="{417D3027-63E0-4A62-AC10-A2E15CF738C2}" destId="{54CDB28E-F8FD-4FFA-92B2-3C6A8EB39B6C}" srcOrd="0" destOrd="1" presId="urn:microsoft.com/office/officeart/2005/8/layout/hList9"/>
    <dgm:cxn modelId="{FEAF1783-980B-43AE-ADEE-74D2F21E6F15}" type="presOf" srcId="{417D3027-63E0-4A62-AC10-A2E15CF738C2}" destId="{1482A474-97B3-4A9D-B1B8-C0EB42284BFE}" srcOrd="1" destOrd="1" presId="urn:microsoft.com/office/officeart/2005/8/layout/hList9"/>
    <dgm:cxn modelId="{9C15CD83-57B1-4F76-A094-8750E70701F3}" srcId="{4F65354F-FBFA-4282-B275-E79B2018FBE3}" destId="{6B86D4ED-9280-4A9F-979F-382B63B10770}" srcOrd="1" destOrd="0" parTransId="{E378A480-2A33-44B2-BE3B-CD618472B57C}" sibTransId="{A0B3F182-68D8-477C-9567-3F84410F6E3C}"/>
    <dgm:cxn modelId="{762DEB86-E473-4547-8C13-40240064F1CB}" type="presOf" srcId="{C766E3C8-FDEE-4A28-87DE-33C85325E50F}" destId="{8A442495-B5F8-4AB2-B201-D2C14C8FD0E7}" srcOrd="0" destOrd="0" presId="urn:microsoft.com/office/officeart/2005/8/layout/hList9"/>
    <dgm:cxn modelId="{8AD3CD87-FB82-4CF6-816F-A195DA8B07AF}" type="presOf" srcId="{DF031687-745B-46FC-AD66-866FDC235401}" destId="{44D38B41-4B3F-4BBB-85B2-ED13B4C7DCA3}" srcOrd="0" destOrd="1" presId="urn:microsoft.com/office/officeart/2005/8/layout/hList9"/>
    <dgm:cxn modelId="{344B3689-9EBD-4988-837C-5B48DEE97BC0}" type="presOf" srcId="{F1A083E5-AD3A-499F-B044-33A65F25DD20}" destId="{32BDD0FB-05EB-4FAF-831A-19C0DC08ED09}" srcOrd="0" destOrd="0" presId="urn:microsoft.com/office/officeart/2005/8/layout/hList9"/>
    <dgm:cxn modelId="{CC5F4290-A833-4E3D-BAB5-B4547246B1E2}" type="presOf" srcId="{7A43A84A-1241-4E59-A0DD-3C3D59372471}" destId="{44D38B41-4B3F-4BBB-85B2-ED13B4C7DCA3}" srcOrd="0" destOrd="2" presId="urn:microsoft.com/office/officeart/2005/8/layout/hList9"/>
    <dgm:cxn modelId="{1F42E890-7B18-4F25-B10C-35864446FA33}" type="presOf" srcId="{6B86D4ED-9280-4A9F-979F-382B63B10770}" destId="{BEFD17D7-27A1-4912-B569-A2EF1BB2BE3E}" srcOrd="1" destOrd="0" presId="urn:microsoft.com/office/officeart/2005/8/layout/hList9"/>
    <dgm:cxn modelId="{8E076794-9B05-4064-BE5B-0FBDBC2B5CD1}" srcId="{C766E3C8-FDEE-4A28-87DE-33C85325E50F}" destId="{A6143938-3349-4576-ACEF-850C95FB2E9F}" srcOrd="0" destOrd="0" parTransId="{4A753108-291A-4A17-BD32-3C601B37DD3D}" sibTransId="{22D55C0D-FC5B-47A2-9FBE-827DE605BF77}"/>
    <dgm:cxn modelId="{C1F23795-56CF-42C8-B89D-F5390702E2A9}" srcId="{0C92E8BD-3353-4DC2-ABAC-407A7D0D3BC7}" destId="{417D3027-63E0-4A62-AC10-A2E15CF738C2}" srcOrd="0" destOrd="0" parTransId="{5227D781-1218-4EA3-BEE7-02F06AD8BE91}" sibTransId="{20680F1E-F8F4-4BE3-8F1F-2D0424FB7D3F}"/>
    <dgm:cxn modelId="{7067659D-CB0A-4791-A966-1000CBA20913}" type="presOf" srcId="{7A43A84A-1241-4E59-A0DD-3C3D59372471}" destId="{9DBEFA56-DF6E-486A-A1BA-DC0F41F06F84}" srcOrd="1" destOrd="2" presId="urn:microsoft.com/office/officeart/2005/8/layout/hList9"/>
    <dgm:cxn modelId="{5D46D8A2-82B6-4D7D-8449-B65514BB0A10}" type="presOf" srcId="{E32A24A3-C930-4A67-91BB-FF64A9AC155A}" destId="{1482A474-97B3-4A9D-B1B8-C0EB42284BFE}" srcOrd="1" destOrd="2" presId="urn:microsoft.com/office/officeart/2005/8/layout/hList9"/>
    <dgm:cxn modelId="{0184DBAB-BF89-4344-8F0E-B2B37EDDAEEC}" srcId="{A6143938-3349-4576-ACEF-850C95FB2E9F}" destId="{7BA00C6E-76D4-44C2-B24A-F167699A4637}" srcOrd="0" destOrd="0" parTransId="{A1BB72D6-09E0-4586-8495-4C9605D7B0D6}" sibTransId="{ED2BF54B-88C1-40DF-976B-DAAA12DF7613}"/>
    <dgm:cxn modelId="{543B07B4-0A8D-49E9-A6F1-6DE9846AC939}" type="presOf" srcId="{994510E0-6E92-4365-B9A6-BD829D493016}" destId="{47B7EE03-6866-45A7-B5F4-390368A409F4}" srcOrd="0" destOrd="0" presId="urn:microsoft.com/office/officeart/2005/8/layout/hList9"/>
    <dgm:cxn modelId="{310C33B7-5029-4FCF-B8DB-5CE18A2F69F7}" srcId="{A6143938-3349-4576-ACEF-850C95FB2E9F}" destId="{9FA66484-36CA-401D-94AF-0B9B943364F2}" srcOrd="1" destOrd="0" parTransId="{E06E6AEB-BE31-4FB7-BF19-1F003BF2BE7A}" sibTransId="{0779D29D-C658-4A47-99A8-A1BC4B41015A}"/>
    <dgm:cxn modelId="{EA3151BB-1158-4AFA-8F27-06823FDF7991}" srcId="{7BA00C6E-76D4-44C2-B24A-F167699A4637}" destId="{7A43A84A-1241-4E59-A0DD-3C3D59372471}" srcOrd="1" destOrd="0" parTransId="{1CE84AD1-01E0-4C6C-9FA9-225A2C60EE86}" sibTransId="{93821AEF-08FA-4D90-9832-AD1C66666450}"/>
    <dgm:cxn modelId="{E9DF74BB-E744-4BD8-9C80-BF96E3E02B21}" type="presOf" srcId="{9D37E06E-2766-4339-A097-66928F8DA6FB}" destId="{A7C24454-77F9-41E8-8C0B-A712AB2CAB4D}" srcOrd="0" destOrd="0" presId="urn:microsoft.com/office/officeart/2005/8/layout/hList9"/>
    <dgm:cxn modelId="{E86B69C8-C4B5-4FE7-A86D-25F66EAE5FDF}" type="presOf" srcId="{164ADC85-D91E-44FB-B092-07F1B85ED354}" destId="{5072CAFF-6511-466E-9B88-7C05B1C69689}" srcOrd="1" destOrd="0" presId="urn:microsoft.com/office/officeart/2005/8/layout/hList9"/>
    <dgm:cxn modelId="{D33062CA-35DA-47EA-B79B-83C7DC2D4D0A}" type="presOf" srcId="{E9AAE4FE-5FBD-409A-B730-152E2DE2FCAD}" destId="{DB75DEA9-A45E-4687-87AC-4675B79DAA0B}" srcOrd="1" destOrd="0" presId="urn:microsoft.com/office/officeart/2005/8/layout/hList9"/>
    <dgm:cxn modelId="{0CDC98D0-E91B-493F-ACBD-BB82B022AF97}" srcId="{9D37E06E-2766-4339-A097-66928F8DA6FB}" destId="{164ADC85-D91E-44FB-B092-07F1B85ED354}" srcOrd="1" destOrd="0" parTransId="{8B4CD894-E681-4A90-BA22-4F3649396CA4}" sibTransId="{F8612B63-9DC2-438F-ABE5-14C739210C35}"/>
    <dgm:cxn modelId="{67009DD5-B405-456F-968A-E0F3A6E072E4}" type="presOf" srcId="{7BA00C6E-76D4-44C2-B24A-F167699A4637}" destId="{9DBEFA56-DF6E-486A-A1BA-DC0F41F06F84}" srcOrd="1" destOrd="0" presId="urn:microsoft.com/office/officeart/2005/8/layout/hList9"/>
    <dgm:cxn modelId="{AD01CFD5-5D37-49CF-971D-92453C2E0A23}" type="presOf" srcId="{7BA00C6E-76D4-44C2-B24A-F167699A4637}" destId="{44D38B41-4B3F-4BBB-85B2-ED13B4C7DCA3}" srcOrd="0" destOrd="0" presId="urn:microsoft.com/office/officeart/2005/8/layout/hList9"/>
    <dgm:cxn modelId="{FD0BCDDA-993A-4AAC-912B-3876DD5DD401}" type="presOf" srcId="{A5AC8E3F-CA10-475A-BDAD-5FC531B2090B}" destId="{D2262C9B-E2C4-4C48-8690-8E6E06F6EB3A}" srcOrd="0" destOrd="2" presId="urn:microsoft.com/office/officeart/2005/8/layout/hList9"/>
    <dgm:cxn modelId="{E9232AE1-9310-4AAE-B07E-D8ADE915DCDE}" type="presOf" srcId="{0C92E8BD-3353-4DC2-ABAC-407A7D0D3BC7}" destId="{54CDB28E-F8FD-4FFA-92B2-3C6A8EB39B6C}" srcOrd="0" destOrd="0" presId="urn:microsoft.com/office/officeart/2005/8/layout/hList9"/>
    <dgm:cxn modelId="{E3D9AEE1-117F-4BE7-B381-3EF28EFA5E9F}" srcId="{9D37E06E-2766-4339-A097-66928F8DA6FB}" destId="{994510E0-6E92-4365-B9A6-BD829D493016}" srcOrd="0" destOrd="0" parTransId="{E959FBA1-3672-450B-A07C-5BF8AA14ECF2}" sibTransId="{028B5C8D-FDBA-42D1-9C2E-6908171E4120}"/>
    <dgm:cxn modelId="{0BC8D1E1-BE11-42C8-925A-F79763471F35}" srcId="{7BA00C6E-76D4-44C2-B24A-F167699A4637}" destId="{DF031687-745B-46FC-AD66-866FDC235401}" srcOrd="0" destOrd="0" parTransId="{8B02682F-1DF3-4E4A-9BC8-FE2395CB9446}" sibTransId="{9EBDD2CE-0CA7-4C8D-8183-A7EB5C4A15FA}"/>
    <dgm:cxn modelId="{C50A7DE4-C908-4B68-A158-93A959EC441B}" srcId="{C766E3C8-FDEE-4A28-87DE-33C85325E50F}" destId="{4F65354F-FBFA-4282-B275-E79B2018FBE3}" srcOrd="3" destOrd="0" parTransId="{D8BE1401-908F-485F-848E-E18DD490BD13}" sibTransId="{43361811-77C6-4369-A5AA-67F253F3B607}"/>
    <dgm:cxn modelId="{F0B868ED-321D-4188-8DB0-BB0D0F7120AB}" srcId="{E9AAE4FE-5FBD-409A-B730-152E2DE2FCAD}" destId="{A5AC8E3F-CA10-475A-BDAD-5FC531B2090B}" srcOrd="1" destOrd="0" parTransId="{7E38F16C-59BC-420C-ACDA-1C8DA00AFA2D}" sibTransId="{F097DD39-83B5-4DC9-A18A-BAAED38F24A9}"/>
    <dgm:cxn modelId="{2EFEB1ED-D853-44BF-9AEF-6090CC7CAF36}" srcId="{E9AAE4FE-5FBD-409A-B730-152E2DE2FCAD}" destId="{FE40FFD1-8883-4B8A-80E3-F8BF45017882}" srcOrd="0" destOrd="0" parTransId="{728A29A4-17FE-4D6A-8737-6436BF91F378}" sibTransId="{7395CC82-5B4C-49A8-A61E-5A48D0AB6A41}"/>
    <dgm:cxn modelId="{34637CF0-5F56-4D36-A578-FB84EB60DA58}" type="presOf" srcId="{ADA2C4D6-C0A2-471F-93BD-D62B59EBDF4B}" destId="{534BA843-C83E-427E-8404-CC8B53A5AE8B}" srcOrd="0" destOrd="0" presId="urn:microsoft.com/office/officeart/2005/8/layout/hList9"/>
    <dgm:cxn modelId="{4C3ACDFC-E7D7-4592-996B-D211B1A63E79}" srcId="{F1A083E5-AD3A-499F-B044-33A65F25DD20}" destId="{E9AAE4FE-5FBD-409A-B730-152E2DE2FCAD}" srcOrd="0" destOrd="0" parTransId="{C95E67ED-507F-4495-AC32-CF0AFAD115EA}" sibTransId="{B20EEB17-92B4-4A74-A29A-F5CCFCC7E47D}"/>
    <dgm:cxn modelId="{FBD399FE-6544-4E91-B660-8AA9545B13CD}" type="presOf" srcId="{994510E0-6E92-4365-B9A6-BD829D493016}" destId="{10E54D9C-2547-40B3-816E-60997063874A}" srcOrd="1" destOrd="0" presId="urn:microsoft.com/office/officeart/2005/8/layout/hList9"/>
    <dgm:cxn modelId="{0502F407-F132-4BDE-8984-59706DBAC6F6}" type="presParOf" srcId="{8A442495-B5F8-4AB2-B201-D2C14C8FD0E7}" destId="{EA7EAA2F-8723-4D9F-86DA-969A6450F072}" srcOrd="0" destOrd="0" presId="urn:microsoft.com/office/officeart/2005/8/layout/hList9"/>
    <dgm:cxn modelId="{A43F0410-A142-4AFC-91B9-76E06F55D214}" type="presParOf" srcId="{8A442495-B5F8-4AB2-B201-D2C14C8FD0E7}" destId="{7DE67AFD-3F49-48EE-BEEC-CC3D1E109C63}" srcOrd="1" destOrd="0" presId="urn:microsoft.com/office/officeart/2005/8/layout/hList9"/>
    <dgm:cxn modelId="{4791E995-9812-4835-8960-B4E88E6FAFBC}" type="presParOf" srcId="{7DE67AFD-3F49-48EE-BEEC-CC3D1E109C63}" destId="{2215A43C-DE7A-4628-BE28-62EA1E5AF808}" srcOrd="0" destOrd="0" presId="urn:microsoft.com/office/officeart/2005/8/layout/hList9"/>
    <dgm:cxn modelId="{573F57A7-47C5-4934-BAB1-5F8E8C5B530A}" type="presParOf" srcId="{7DE67AFD-3F49-48EE-BEEC-CC3D1E109C63}" destId="{A83FD0D8-0D68-4053-8BFB-21EA5FFC7B8D}" srcOrd="1" destOrd="0" presId="urn:microsoft.com/office/officeart/2005/8/layout/hList9"/>
    <dgm:cxn modelId="{5AB0A735-D608-4734-A00A-1C3FCB3AD808}" type="presParOf" srcId="{A83FD0D8-0D68-4053-8BFB-21EA5FFC7B8D}" destId="{44D38B41-4B3F-4BBB-85B2-ED13B4C7DCA3}" srcOrd="0" destOrd="0" presId="urn:microsoft.com/office/officeart/2005/8/layout/hList9"/>
    <dgm:cxn modelId="{FD4A6266-E56E-4C36-86A1-53D64A4B3189}" type="presParOf" srcId="{A83FD0D8-0D68-4053-8BFB-21EA5FFC7B8D}" destId="{9DBEFA56-DF6E-486A-A1BA-DC0F41F06F84}" srcOrd="1" destOrd="0" presId="urn:microsoft.com/office/officeart/2005/8/layout/hList9"/>
    <dgm:cxn modelId="{A7BACDE7-B3DA-4795-9BBA-73B873E745FC}" type="presParOf" srcId="{7DE67AFD-3F49-48EE-BEEC-CC3D1E109C63}" destId="{45AD22EE-1E8E-425D-8988-2C50226EEF1B}" srcOrd="2" destOrd="0" presId="urn:microsoft.com/office/officeart/2005/8/layout/hList9"/>
    <dgm:cxn modelId="{74A2C1C3-1963-431E-9239-635752EA2BF1}" type="presParOf" srcId="{45AD22EE-1E8E-425D-8988-2C50226EEF1B}" destId="{56A70236-528D-420F-B8E7-38AFA2347C16}" srcOrd="0" destOrd="0" presId="urn:microsoft.com/office/officeart/2005/8/layout/hList9"/>
    <dgm:cxn modelId="{BC1FC77E-A00E-4D8C-BF2B-B6A4254517F1}" type="presParOf" srcId="{45AD22EE-1E8E-425D-8988-2C50226EEF1B}" destId="{AFB174AB-39BD-43DE-AED9-040C67AECCF1}" srcOrd="1" destOrd="0" presId="urn:microsoft.com/office/officeart/2005/8/layout/hList9"/>
    <dgm:cxn modelId="{08E51D1F-34D0-45A9-BE29-B1E20FCDEA97}" type="presParOf" srcId="{8A442495-B5F8-4AB2-B201-D2C14C8FD0E7}" destId="{516F1257-CAB6-4CD3-86F3-295C440A4E0E}" srcOrd="2" destOrd="0" presId="urn:microsoft.com/office/officeart/2005/8/layout/hList9"/>
    <dgm:cxn modelId="{64766F7E-397F-4C39-A8E0-D1FD19CFA788}" type="presParOf" srcId="{8A442495-B5F8-4AB2-B201-D2C14C8FD0E7}" destId="{8D53DEC8-3BD5-4011-88E3-8938D7B220FE}" srcOrd="3" destOrd="0" presId="urn:microsoft.com/office/officeart/2005/8/layout/hList9"/>
    <dgm:cxn modelId="{15C0A645-F239-4916-BA15-821B5BBC807B}" type="presParOf" srcId="{8A442495-B5F8-4AB2-B201-D2C14C8FD0E7}" destId="{4C6FF639-E9B3-4603-AB51-561306A112C4}" srcOrd="4" destOrd="0" presId="urn:microsoft.com/office/officeart/2005/8/layout/hList9"/>
    <dgm:cxn modelId="{CF354902-AEF7-49DB-BB18-31D7FABDD7F8}" type="presParOf" srcId="{8A442495-B5F8-4AB2-B201-D2C14C8FD0E7}" destId="{6861585A-6103-484C-A496-8A95362742C8}" srcOrd="5" destOrd="0" presId="urn:microsoft.com/office/officeart/2005/8/layout/hList9"/>
    <dgm:cxn modelId="{7224AACD-D9A9-4C22-93DE-5C8E88803FCB}" type="presParOf" srcId="{8A442495-B5F8-4AB2-B201-D2C14C8FD0E7}" destId="{4E73A494-01F6-441B-854D-DEBE20E61AE0}" srcOrd="6" destOrd="0" presId="urn:microsoft.com/office/officeart/2005/8/layout/hList9"/>
    <dgm:cxn modelId="{C2E3FF5D-1370-44C9-B773-AB9266B77ED0}" type="presParOf" srcId="{4E73A494-01F6-441B-854D-DEBE20E61AE0}" destId="{3D07F669-F523-4DC3-AB10-4F1951199429}" srcOrd="0" destOrd="0" presId="urn:microsoft.com/office/officeart/2005/8/layout/hList9"/>
    <dgm:cxn modelId="{40535174-33CC-4982-908E-87D57E266DE7}" type="presParOf" srcId="{4E73A494-01F6-441B-854D-DEBE20E61AE0}" destId="{15C4E3D9-2415-4265-A015-1EA22A5B5E39}" srcOrd="1" destOrd="0" presId="urn:microsoft.com/office/officeart/2005/8/layout/hList9"/>
    <dgm:cxn modelId="{2E10661D-B895-442A-9ECC-B9CBAF8258D1}" type="presParOf" srcId="{15C4E3D9-2415-4265-A015-1EA22A5B5E39}" destId="{D2262C9B-E2C4-4C48-8690-8E6E06F6EB3A}" srcOrd="0" destOrd="0" presId="urn:microsoft.com/office/officeart/2005/8/layout/hList9"/>
    <dgm:cxn modelId="{7BB92E21-B29F-4326-B18A-722BBAC8128C}" type="presParOf" srcId="{15C4E3D9-2415-4265-A015-1EA22A5B5E39}" destId="{DB75DEA9-A45E-4687-87AC-4675B79DAA0B}" srcOrd="1" destOrd="0" presId="urn:microsoft.com/office/officeart/2005/8/layout/hList9"/>
    <dgm:cxn modelId="{4E52746D-934D-436C-BDD8-FF729663C96A}" type="presParOf" srcId="{4E73A494-01F6-441B-854D-DEBE20E61AE0}" destId="{9AC4B157-31C5-4430-9B58-EE7BB16072A2}" srcOrd="2" destOrd="0" presId="urn:microsoft.com/office/officeart/2005/8/layout/hList9"/>
    <dgm:cxn modelId="{56A87FA5-3B4D-4E9C-85E8-322DFB46976E}" type="presParOf" srcId="{9AC4B157-31C5-4430-9B58-EE7BB16072A2}" destId="{534BA843-C83E-427E-8404-CC8B53A5AE8B}" srcOrd="0" destOrd="0" presId="urn:microsoft.com/office/officeart/2005/8/layout/hList9"/>
    <dgm:cxn modelId="{2B8623A1-7F77-4182-B258-1633C1ED3A75}" type="presParOf" srcId="{9AC4B157-31C5-4430-9B58-EE7BB16072A2}" destId="{D667ED00-798F-44C6-AEEC-8F7BD3AB3BC9}" srcOrd="1" destOrd="0" presId="urn:microsoft.com/office/officeart/2005/8/layout/hList9"/>
    <dgm:cxn modelId="{F7D78DC0-9371-4075-BD0A-8A581D9F41FB}" type="presParOf" srcId="{8A442495-B5F8-4AB2-B201-D2C14C8FD0E7}" destId="{DC69A481-B150-4672-96F7-94FEF092D45D}" srcOrd="7" destOrd="0" presId="urn:microsoft.com/office/officeart/2005/8/layout/hList9"/>
    <dgm:cxn modelId="{66FFAD92-69A5-4712-88A4-CA38AB89D174}" type="presParOf" srcId="{8A442495-B5F8-4AB2-B201-D2C14C8FD0E7}" destId="{32BDD0FB-05EB-4FAF-831A-19C0DC08ED09}" srcOrd="8" destOrd="0" presId="urn:microsoft.com/office/officeart/2005/8/layout/hList9"/>
    <dgm:cxn modelId="{0200C2CC-BE4F-4F00-9F68-FC3C02E64A4B}" type="presParOf" srcId="{8A442495-B5F8-4AB2-B201-D2C14C8FD0E7}" destId="{7EE6AF93-2E9D-4350-AAE5-72D6241D6167}" srcOrd="9" destOrd="0" presId="urn:microsoft.com/office/officeart/2005/8/layout/hList9"/>
    <dgm:cxn modelId="{F935A3B7-46D0-4810-A6EB-E938B037D80B}" type="presParOf" srcId="{8A442495-B5F8-4AB2-B201-D2C14C8FD0E7}" destId="{CB4FBF80-51B9-4E55-AC55-015A867E0A2A}" srcOrd="10" destOrd="0" presId="urn:microsoft.com/office/officeart/2005/8/layout/hList9"/>
    <dgm:cxn modelId="{9D66A33A-D733-49EE-8DCF-24A1176612C8}" type="presParOf" srcId="{8A442495-B5F8-4AB2-B201-D2C14C8FD0E7}" destId="{A9E9525D-16E8-46D0-8B5B-E6417AB30ED4}" srcOrd="11" destOrd="0" presId="urn:microsoft.com/office/officeart/2005/8/layout/hList9"/>
    <dgm:cxn modelId="{A382385A-E427-47B1-9713-690014C5632B}" type="presParOf" srcId="{A9E9525D-16E8-46D0-8B5B-E6417AB30ED4}" destId="{0BAFF92A-7AC4-4E1E-811C-F9BFEEF50C5A}" srcOrd="0" destOrd="0" presId="urn:microsoft.com/office/officeart/2005/8/layout/hList9"/>
    <dgm:cxn modelId="{67F71344-A6D8-4D7D-BFF2-D5BF5ADA6840}" type="presParOf" srcId="{A9E9525D-16E8-46D0-8B5B-E6417AB30ED4}" destId="{FD626838-2673-4F08-9827-2878CEBF24CD}" srcOrd="1" destOrd="0" presId="urn:microsoft.com/office/officeart/2005/8/layout/hList9"/>
    <dgm:cxn modelId="{F60F129B-9009-4001-99DB-63E5182DD111}" type="presParOf" srcId="{FD626838-2673-4F08-9827-2878CEBF24CD}" destId="{47B7EE03-6866-45A7-B5F4-390368A409F4}" srcOrd="0" destOrd="0" presId="urn:microsoft.com/office/officeart/2005/8/layout/hList9"/>
    <dgm:cxn modelId="{57810F09-56DE-4CFF-A51C-A412EC8E553C}" type="presParOf" srcId="{FD626838-2673-4F08-9827-2878CEBF24CD}" destId="{10E54D9C-2547-40B3-816E-60997063874A}" srcOrd="1" destOrd="0" presId="urn:microsoft.com/office/officeart/2005/8/layout/hList9"/>
    <dgm:cxn modelId="{68E189AD-D504-4EE1-BB72-0C3B3328D99D}" type="presParOf" srcId="{A9E9525D-16E8-46D0-8B5B-E6417AB30ED4}" destId="{0B13EA31-03B7-459F-8EF7-1B63F90DED51}" srcOrd="2" destOrd="0" presId="urn:microsoft.com/office/officeart/2005/8/layout/hList9"/>
    <dgm:cxn modelId="{E46B7407-D6F4-44F2-90EC-AF166A4A47DB}" type="presParOf" srcId="{0B13EA31-03B7-459F-8EF7-1B63F90DED51}" destId="{04702B31-C4BE-4E64-9094-D6E83540D48C}" srcOrd="0" destOrd="0" presId="urn:microsoft.com/office/officeart/2005/8/layout/hList9"/>
    <dgm:cxn modelId="{A95B57B5-AA13-416A-A573-737FB61F0B0E}" type="presParOf" srcId="{0B13EA31-03B7-459F-8EF7-1B63F90DED51}" destId="{5072CAFF-6511-466E-9B88-7C05B1C69689}" srcOrd="1" destOrd="0" presId="urn:microsoft.com/office/officeart/2005/8/layout/hList9"/>
    <dgm:cxn modelId="{832AC7D1-DD02-4906-A1AE-5A9C435283E7}" type="presParOf" srcId="{8A442495-B5F8-4AB2-B201-D2C14C8FD0E7}" destId="{B9BA086A-5FF4-4D95-AFE3-5AB2AA3DCA36}" srcOrd="12" destOrd="0" presId="urn:microsoft.com/office/officeart/2005/8/layout/hList9"/>
    <dgm:cxn modelId="{36A8304C-3627-467E-9855-F4CB2D4DAEEB}" type="presParOf" srcId="{8A442495-B5F8-4AB2-B201-D2C14C8FD0E7}" destId="{A7C24454-77F9-41E8-8C0B-A712AB2CAB4D}" srcOrd="13" destOrd="0" presId="urn:microsoft.com/office/officeart/2005/8/layout/hList9"/>
    <dgm:cxn modelId="{61EA605A-5952-4DDC-947C-D29B08CBDFD4}" type="presParOf" srcId="{8A442495-B5F8-4AB2-B201-D2C14C8FD0E7}" destId="{5478240D-4E32-4157-9609-79E9EBA563BB}" srcOrd="14" destOrd="0" presId="urn:microsoft.com/office/officeart/2005/8/layout/hList9"/>
    <dgm:cxn modelId="{9B629FD4-F7AC-4E6C-8DAD-C49E7D81061D}" type="presParOf" srcId="{8A442495-B5F8-4AB2-B201-D2C14C8FD0E7}" destId="{C64A48DB-701D-45D0-9ABB-283A54C59018}" srcOrd="15" destOrd="0" presId="urn:microsoft.com/office/officeart/2005/8/layout/hList9"/>
    <dgm:cxn modelId="{609DAA82-D6E8-4634-95D4-546C62C15CCC}" type="presParOf" srcId="{8A442495-B5F8-4AB2-B201-D2C14C8FD0E7}" destId="{AA5EF229-2292-4545-8AB6-9CAF24BEB813}" srcOrd="16" destOrd="0" presId="urn:microsoft.com/office/officeart/2005/8/layout/hList9"/>
    <dgm:cxn modelId="{42D85748-E038-4DDC-B17B-883F9F0FA74F}" type="presParOf" srcId="{AA5EF229-2292-4545-8AB6-9CAF24BEB813}" destId="{4A8C5672-3C2F-4552-AC60-25738C199EC3}" srcOrd="0" destOrd="0" presId="urn:microsoft.com/office/officeart/2005/8/layout/hList9"/>
    <dgm:cxn modelId="{04F64667-8EDE-4863-930D-BF3C1F453778}" type="presParOf" srcId="{AA5EF229-2292-4545-8AB6-9CAF24BEB813}" destId="{5DBFDFDA-2A07-4670-9763-F8AC185637C8}" srcOrd="1" destOrd="0" presId="urn:microsoft.com/office/officeart/2005/8/layout/hList9"/>
    <dgm:cxn modelId="{E3FD5E4E-9EB1-4A8F-83C0-4EC4765EF646}" type="presParOf" srcId="{5DBFDFDA-2A07-4670-9763-F8AC185637C8}" destId="{54CDB28E-F8FD-4FFA-92B2-3C6A8EB39B6C}" srcOrd="0" destOrd="0" presId="urn:microsoft.com/office/officeart/2005/8/layout/hList9"/>
    <dgm:cxn modelId="{8042FB79-84C8-40E4-85D8-DBC061DC5304}" type="presParOf" srcId="{5DBFDFDA-2A07-4670-9763-F8AC185637C8}" destId="{1482A474-97B3-4A9D-B1B8-C0EB42284BFE}" srcOrd="1" destOrd="0" presId="urn:microsoft.com/office/officeart/2005/8/layout/hList9"/>
    <dgm:cxn modelId="{ACB309C9-8348-46A9-BD5A-81D0DF10AA66}" type="presParOf" srcId="{AA5EF229-2292-4545-8AB6-9CAF24BEB813}" destId="{95EAB3BF-CCBE-45B0-9683-37CACDC23D8D}" srcOrd="2" destOrd="0" presId="urn:microsoft.com/office/officeart/2005/8/layout/hList9"/>
    <dgm:cxn modelId="{F27F3DC9-3609-4A54-AE11-DDA148C25C59}" type="presParOf" srcId="{95EAB3BF-CCBE-45B0-9683-37CACDC23D8D}" destId="{EA1C5492-1B00-44AA-8CC5-1DF100B063BA}" srcOrd="0" destOrd="0" presId="urn:microsoft.com/office/officeart/2005/8/layout/hList9"/>
    <dgm:cxn modelId="{A62602AC-A61D-457D-91D7-4CD3C6488957}" type="presParOf" srcId="{95EAB3BF-CCBE-45B0-9683-37CACDC23D8D}" destId="{BEFD17D7-27A1-4912-B569-A2EF1BB2BE3E}" srcOrd="1" destOrd="0" presId="urn:microsoft.com/office/officeart/2005/8/layout/hList9"/>
    <dgm:cxn modelId="{56EBECA6-2EF1-4329-AFE6-B72654FB5430}" type="presParOf" srcId="{8A442495-B5F8-4AB2-B201-D2C14C8FD0E7}" destId="{09761F74-A233-42FA-AB8D-AB7BCF8073F4}" srcOrd="17" destOrd="0" presId="urn:microsoft.com/office/officeart/2005/8/layout/hList9"/>
    <dgm:cxn modelId="{B359CE4C-361B-462F-A953-DC8D299F4DA8}" type="presParOf" srcId="{8A442495-B5F8-4AB2-B201-D2C14C8FD0E7}" destId="{19677A64-1E91-4502-A8FF-597EEE360AC6}" srcOrd="1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025AAE-8654-4BDE-8170-4B7BCE54FB32}" type="doc">
      <dgm:prSet loTypeId="urn:microsoft.com/office/officeart/2005/8/layout/hList1" loCatId="list" qsTypeId="urn:microsoft.com/office/officeart/2005/8/quickstyle/simple1" qsCatId="simple" csTypeId="urn:microsoft.com/office/officeart/2005/8/colors/accent1_4" csCatId="accent1" phldr="1"/>
      <dgm:spPr/>
      <dgm:t>
        <a:bodyPr/>
        <a:lstStyle/>
        <a:p>
          <a:endParaRPr lang="es-CO"/>
        </a:p>
      </dgm:t>
    </dgm:pt>
    <dgm:pt modelId="{46757F9D-9A8F-418E-B058-78C0978BFD3F}">
      <dgm:prSet phldrT="[Texto]" custT="1"/>
      <dgm:spPr/>
      <dgm:t>
        <a:bodyPr/>
        <a:lstStyle/>
        <a:p>
          <a:r>
            <a:rPr lang="es-CO" sz="1100" kern="1200" dirty="0">
              <a:latin typeface="gobCL"/>
              <a:ea typeface="+mj-ea"/>
              <a:cs typeface="gobCL"/>
            </a:rPr>
            <a:t>Convenio 159 OIT (1983) sobre readaptación profesional y el empleo</a:t>
          </a:r>
        </a:p>
      </dgm:t>
    </dgm:pt>
    <dgm:pt modelId="{10E8F170-E91D-4F98-88A6-6CCD82EAB9BC}" type="parTrans" cxnId="{6BA75908-38EA-4783-871B-84F7B443E8D7}">
      <dgm:prSet/>
      <dgm:spPr/>
      <dgm:t>
        <a:bodyPr/>
        <a:lstStyle/>
        <a:p>
          <a:endParaRPr lang="es-CO"/>
        </a:p>
      </dgm:t>
    </dgm:pt>
    <dgm:pt modelId="{8D7C694B-E431-47DF-8DE0-83395522E821}" type="sibTrans" cxnId="{6BA75908-38EA-4783-871B-84F7B443E8D7}">
      <dgm:prSet/>
      <dgm:spPr/>
      <dgm:t>
        <a:bodyPr/>
        <a:lstStyle/>
        <a:p>
          <a:endParaRPr lang="es-CO"/>
        </a:p>
      </dgm:t>
    </dgm:pt>
    <dgm:pt modelId="{CBC2D692-A55C-4E06-BD31-84FC03B96E33}">
      <dgm:prSet phldrT="[Texto]" custT="1"/>
      <dgm:spPr/>
      <dgm:t>
        <a:bodyPr/>
        <a:lstStyle/>
        <a:p>
          <a:pPr algn="just"/>
          <a:r>
            <a:rPr lang="es-CO" sz="900" kern="1200" dirty="0">
              <a:solidFill>
                <a:srgbClr val="002060"/>
              </a:solidFill>
              <a:latin typeface="gobCL"/>
              <a:ea typeface="+mj-ea"/>
              <a:cs typeface="gobCL"/>
            </a:rPr>
            <a:t>Ratificado por Chile en 1994</a:t>
          </a:r>
        </a:p>
      </dgm:t>
    </dgm:pt>
    <dgm:pt modelId="{63578E73-6E51-4A3D-919D-6E94315E38FE}" type="parTrans" cxnId="{204F8941-9B53-4B17-8E64-958D0CB03CC4}">
      <dgm:prSet/>
      <dgm:spPr/>
      <dgm:t>
        <a:bodyPr/>
        <a:lstStyle/>
        <a:p>
          <a:endParaRPr lang="es-CO"/>
        </a:p>
      </dgm:t>
    </dgm:pt>
    <dgm:pt modelId="{437AC445-CE18-4214-89F2-7F7D1DE2F2EA}" type="sibTrans" cxnId="{204F8941-9B53-4B17-8E64-958D0CB03CC4}">
      <dgm:prSet/>
      <dgm:spPr/>
      <dgm:t>
        <a:bodyPr/>
        <a:lstStyle/>
        <a:p>
          <a:endParaRPr lang="es-CO"/>
        </a:p>
      </dgm:t>
    </dgm:pt>
    <dgm:pt modelId="{94D48026-A957-4074-8223-DC9FE2778B8E}">
      <dgm:prSet phldrT="[Texto]" custT="1"/>
      <dgm:spPr/>
      <dgm:t>
        <a:bodyPr/>
        <a:lstStyle/>
        <a:p>
          <a:pPr algn="just"/>
          <a:r>
            <a:rPr lang="es-CL" sz="900" kern="1200" dirty="0">
              <a:solidFill>
                <a:srgbClr val="002060"/>
              </a:solidFill>
              <a:latin typeface="gobCL"/>
              <a:ea typeface="+mj-ea"/>
              <a:cs typeface="gobCL"/>
            </a:rPr>
            <a:t>Derecho de las personas con discapacidad a tener un trabajo digno; </a:t>
          </a:r>
          <a:r>
            <a:rPr lang="es-CL" sz="900" u="sng" kern="1200" dirty="0">
              <a:solidFill>
                <a:srgbClr val="002060"/>
              </a:solidFill>
              <a:latin typeface="gobCL"/>
              <a:ea typeface="+mj-ea"/>
              <a:cs typeface="gobCL"/>
            </a:rPr>
            <a:t>prohibición de la discriminación por motivos de discapacidad</a:t>
          </a:r>
          <a:r>
            <a:rPr lang="es-CL" sz="900" kern="1200" dirty="0">
              <a:solidFill>
                <a:srgbClr val="002060"/>
              </a:solidFill>
              <a:latin typeface="gobCL"/>
              <a:ea typeface="+mj-ea"/>
              <a:cs typeface="gobCL"/>
            </a:rPr>
            <a:t>.</a:t>
          </a:r>
          <a:endParaRPr lang="es-CO" sz="900" kern="1200" dirty="0">
            <a:solidFill>
              <a:srgbClr val="002060"/>
            </a:solidFill>
            <a:latin typeface="gobCL"/>
            <a:ea typeface="+mj-ea"/>
            <a:cs typeface="gobCL"/>
          </a:endParaRPr>
        </a:p>
      </dgm:t>
    </dgm:pt>
    <dgm:pt modelId="{B4A9ED74-D839-403F-8469-CFAC8A14A96A}" type="parTrans" cxnId="{DF901BF3-48AC-43F0-A671-F541A52D904B}">
      <dgm:prSet/>
      <dgm:spPr/>
      <dgm:t>
        <a:bodyPr/>
        <a:lstStyle/>
        <a:p>
          <a:endParaRPr lang="es-CO"/>
        </a:p>
      </dgm:t>
    </dgm:pt>
    <dgm:pt modelId="{5D1161AC-A834-4B33-87B9-26B4458BE556}" type="sibTrans" cxnId="{DF901BF3-48AC-43F0-A671-F541A52D904B}">
      <dgm:prSet/>
      <dgm:spPr/>
      <dgm:t>
        <a:bodyPr/>
        <a:lstStyle/>
        <a:p>
          <a:endParaRPr lang="es-CO"/>
        </a:p>
      </dgm:t>
    </dgm:pt>
    <dgm:pt modelId="{27D4D6C4-8A16-4554-8027-C9582C7C49CC}">
      <dgm:prSet phldrT="[Texto]" custT="1"/>
      <dgm:spPr/>
      <dgm:t>
        <a:bodyPr/>
        <a:lstStyle/>
        <a:p>
          <a:r>
            <a:rPr lang="es-CL" sz="1100" kern="1200" dirty="0">
              <a:latin typeface="gobCL"/>
              <a:ea typeface="+mj-ea"/>
              <a:cs typeface="gobCL"/>
            </a:rPr>
            <a:t>Convención ONU sobre los Derechos de las Personas con Discapacidad (2006)</a:t>
          </a:r>
          <a:endParaRPr lang="es-CO" sz="1100" kern="1200" dirty="0">
            <a:latin typeface="gobCL"/>
            <a:ea typeface="+mj-ea"/>
            <a:cs typeface="gobCL"/>
          </a:endParaRPr>
        </a:p>
      </dgm:t>
    </dgm:pt>
    <dgm:pt modelId="{EF999308-CEA6-468A-B1DD-6630DBFD549A}" type="parTrans" cxnId="{1774D8A5-471C-4C05-A240-A184F1B0732A}">
      <dgm:prSet/>
      <dgm:spPr/>
      <dgm:t>
        <a:bodyPr/>
        <a:lstStyle/>
        <a:p>
          <a:endParaRPr lang="es-CO"/>
        </a:p>
      </dgm:t>
    </dgm:pt>
    <dgm:pt modelId="{55B86BCD-A422-4EF9-B8D0-F1247D12ADCE}" type="sibTrans" cxnId="{1774D8A5-471C-4C05-A240-A184F1B0732A}">
      <dgm:prSet/>
      <dgm:spPr/>
      <dgm:t>
        <a:bodyPr/>
        <a:lstStyle/>
        <a:p>
          <a:endParaRPr lang="es-CO"/>
        </a:p>
      </dgm:t>
    </dgm:pt>
    <dgm:pt modelId="{887591ED-7879-4021-B1BF-A548CFDB990E}">
      <dgm:prSet phldrT="[Texto]" custT="1"/>
      <dgm:spPr/>
      <dgm:t>
        <a:bodyPr/>
        <a:lstStyle/>
        <a:p>
          <a:pPr algn="just"/>
          <a:r>
            <a:rPr lang="es-CO" sz="900" kern="1200" dirty="0">
              <a:solidFill>
                <a:srgbClr val="002060"/>
              </a:solidFill>
              <a:latin typeface="gobCL"/>
              <a:ea typeface="+mj-ea"/>
              <a:cs typeface="gobCL"/>
            </a:rPr>
            <a:t>Ratificado por Chile en 2008</a:t>
          </a:r>
        </a:p>
      </dgm:t>
    </dgm:pt>
    <dgm:pt modelId="{7B29629B-B140-4278-8688-F13568AF27CB}" type="parTrans" cxnId="{F45B77D7-8F81-4781-8E4D-BFFE8435E77D}">
      <dgm:prSet/>
      <dgm:spPr/>
      <dgm:t>
        <a:bodyPr/>
        <a:lstStyle/>
        <a:p>
          <a:endParaRPr lang="es-CO"/>
        </a:p>
      </dgm:t>
    </dgm:pt>
    <dgm:pt modelId="{9FF7DD9C-CBFC-4C9B-A0C6-BE86F048C551}" type="sibTrans" cxnId="{F45B77D7-8F81-4781-8E4D-BFFE8435E77D}">
      <dgm:prSet/>
      <dgm:spPr/>
      <dgm:t>
        <a:bodyPr/>
        <a:lstStyle/>
        <a:p>
          <a:endParaRPr lang="es-CO"/>
        </a:p>
      </dgm:t>
    </dgm:pt>
    <dgm:pt modelId="{AF90C588-69A1-40C5-815B-93659C0B7F00}">
      <dgm:prSet phldrT="[Texto]" custT="1"/>
      <dgm:spPr/>
      <dgm:t>
        <a:bodyPr/>
        <a:lstStyle/>
        <a:p>
          <a:pPr algn="just"/>
          <a:r>
            <a:rPr lang="es-CL" sz="900" kern="1200" dirty="0">
              <a:solidFill>
                <a:srgbClr val="002060"/>
              </a:solidFill>
              <a:latin typeface="gobCL"/>
              <a:ea typeface="+mj-ea"/>
              <a:cs typeface="gobCL"/>
            </a:rPr>
            <a:t>Propósito es promover, proteger y asegurar el goce pleno y en condiciones de igualdad de todos los derechos humanos y libertades fundamentales por todas las personas con discapacidad, y </a:t>
          </a:r>
          <a:r>
            <a:rPr lang="es-CL" sz="900" u="sng" kern="1200" dirty="0">
              <a:solidFill>
                <a:srgbClr val="002060"/>
              </a:solidFill>
              <a:latin typeface="gobCL"/>
              <a:ea typeface="+mj-ea"/>
              <a:cs typeface="gobCL"/>
            </a:rPr>
            <a:t>promover el respeto de su dignidad inherente</a:t>
          </a:r>
          <a:r>
            <a:rPr lang="es-CL" sz="900" kern="1200" dirty="0">
              <a:solidFill>
                <a:srgbClr val="002060"/>
              </a:solidFill>
              <a:latin typeface="gobCL"/>
              <a:ea typeface="+mj-ea"/>
              <a:cs typeface="gobCL"/>
            </a:rPr>
            <a:t>.</a:t>
          </a:r>
          <a:endParaRPr lang="es-CO" sz="900" kern="1200" dirty="0">
            <a:solidFill>
              <a:srgbClr val="002060"/>
            </a:solidFill>
            <a:latin typeface="gobCL"/>
            <a:ea typeface="+mj-ea"/>
            <a:cs typeface="gobCL"/>
          </a:endParaRPr>
        </a:p>
      </dgm:t>
    </dgm:pt>
    <dgm:pt modelId="{CF72E0D6-FFCD-4EE6-AFE4-866DDB3CB206}" type="parTrans" cxnId="{A642CC39-DBEA-45F0-9A38-C63ED7655A91}">
      <dgm:prSet/>
      <dgm:spPr/>
      <dgm:t>
        <a:bodyPr/>
        <a:lstStyle/>
        <a:p>
          <a:endParaRPr lang="es-CO"/>
        </a:p>
      </dgm:t>
    </dgm:pt>
    <dgm:pt modelId="{C9BA4448-8C87-471E-9A3A-C141AA405EDE}" type="sibTrans" cxnId="{A642CC39-DBEA-45F0-9A38-C63ED7655A91}">
      <dgm:prSet/>
      <dgm:spPr/>
      <dgm:t>
        <a:bodyPr/>
        <a:lstStyle/>
        <a:p>
          <a:endParaRPr lang="es-CO"/>
        </a:p>
      </dgm:t>
    </dgm:pt>
    <dgm:pt modelId="{93AC4508-E580-43F7-8DAD-BED8B4552D6F}">
      <dgm:prSet phldrT="[Texto]" custT="1"/>
      <dgm:spPr/>
      <dgm:t>
        <a:bodyPr/>
        <a:lstStyle/>
        <a:p>
          <a:r>
            <a:rPr lang="es-CO" sz="1100" kern="1200" dirty="0">
              <a:latin typeface="gobCL"/>
              <a:ea typeface="+mj-ea"/>
              <a:cs typeface="gobCL"/>
            </a:rPr>
            <a:t>Ley N°20.422</a:t>
          </a:r>
        </a:p>
      </dgm:t>
    </dgm:pt>
    <dgm:pt modelId="{58B12189-3DF6-4AF4-B3DC-5DFF3FB9A105}" type="parTrans" cxnId="{5472E001-21F0-486E-B360-0BDEED099965}">
      <dgm:prSet/>
      <dgm:spPr/>
      <dgm:t>
        <a:bodyPr/>
        <a:lstStyle/>
        <a:p>
          <a:endParaRPr lang="es-CO"/>
        </a:p>
      </dgm:t>
    </dgm:pt>
    <dgm:pt modelId="{FE9AA518-46A3-41C2-839B-06F1A7AE8A9F}" type="sibTrans" cxnId="{5472E001-21F0-486E-B360-0BDEED099965}">
      <dgm:prSet/>
      <dgm:spPr/>
      <dgm:t>
        <a:bodyPr/>
        <a:lstStyle/>
        <a:p>
          <a:endParaRPr lang="es-CO"/>
        </a:p>
      </dgm:t>
    </dgm:pt>
    <dgm:pt modelId="{00F9DBB8-6303-4FAD-9E06-2BB953BBACA0}">
      <dgm:prSet phldrT="[Texto]" custT="1"/>
      <dgm:spPr/>
      <dgm:t>
        <a:bodyPr/>
        <a:lstStyle/>
        <a:p>
          <a:pPr algn="just"/>
          <a:r>
            <a:rPr lang="es-CL" sz="900" kern="1200" dirty="0">
              <a:solidFill>
                <a:srgbClr val="002060"/>
              </a:solidFill>
              <a:latin typeface="gobCL"/>
              <a:ea typeface="+mj-ea"/>
              <a:cs typeface="gobCL"/>
            </a:rPr>
            <a:t>Exige acciones mínimas a realizar en materia de inclusión laboral y </a:t>
          </a:r>
          <a:r>
            <a:rPr lang="es-CL" sz="900" u="sng" kern="1200" dirty="0">
              <a:solidFill>
                <a:srgbClr val="002060"/>
              </a:solidFill>
              <a:latin typeface="gobCL"/>
              <a:ea typeface="+mj-ea"/>
              <a:cs typeface="gobCL"/>
            </a:rPr>
            <a:t>selección preferente para </a:t>
          </a:r>
          <a:r>
            <a:rPr lang="es-CL" sz="900" u="sng" kern="1200" dirty="0" err="1">
              <a:solidFill>
                <a:srgbClr val="002060"/>
              </a:solidFill>
              <a:latin typeface="gobCL"/>
              <a:ea typeface="+mj-ea"/>
              <a:cs typeface="gobCL"/>
            </a:rPr>
            <a:t>PcD</a:t>
          </a:r>
          <a:r>
            <a:rPr lang="es-CL" sz="900" u="sng" kern="1200" dirty="0">
              <a:solidFill>
                <a:srgbClr val="002060"/>
              </a:solidFill>
              <a:latin typeface="gobCL"/>
              <a:ea typeface="+mj-ea"/>
              <a:cs typeface="gobCL"/>
            </a:rPr>
            <a:t> en organismos públicos</a:t>
          </a:r>
          <a:r>
            <a:rPr lang="es-CL" sz="900" kern="1200" dirty="0">
              <a:solidFill>
                <a:srgbClr val="002060"/>
              </a:solidFill>
              <a:latin typeface="gobCL"/>
              <a:ea typeface="+mj-ea"/>
              <a:cs typeface="gobCL"/>
            </a:rPr>
            <a:t>, y disposiciones obligatorias en el Reglamento Interno de empresas privadas. </a:t>
          </a:r>
          <a:endParaRPr lang="es-CO" sz="900" kern="1200" dirty="0">
            <a:solidFill>
              <a:srgbClr val="002060"/>
            </a:solidFill>
            <a:latin typeface="gobCL"/>
            <a:ea typeface="+mj-ea"/>
            <a:cs typeface="gobCL"/>
          </a:endParaRPr>
        </a:p>
      </dgm:t>
    </dgm:pt>
    <dgm:pt modelId="{AAB40416-774E-46F1-BA83-DE0466D55222}" type="parTrans" cxnId="{7E46B14A-6760-48BF-94EB-667EC342C088}">
      <dgm:prSet/>
      <dgm:spPr/>
      <dgm:t>
        <a:bodyPr/>
        <a:lstStyle/>
        <a:p>
          <a:endParaRPr lang="es-CO"/>
        </a:p>
      </dgm:t>
    </dgm:pt>
    <dgm:pt modelId="{938E58B4-B0CD-47F5-B4D3-9A89DD486F99}" type="sibTrans" cxnId="{7E46B14A-6760-48BF-94EB-667EC342C088}">
      <dgm:prSet/>
      <dgm:spPr/>
      <dgm:t>
        <a:bodyPr/>
        <a:lstStyle/>
        <a:p>
          <a:endParaRPr lang="es-CO"/>
        </a:p>
      </dgm:t>
    </dgm:pt>
    <dgm:pt modelId="{B6682B3B-4CE3-4789-8AB8-0CBC7CE51012}">
      <dgm:prSet phldrT="[Texto]" custT="1"/>
      <dgm:spPr/>
      <dgm:t>
        <a:bodyPr/>
        <a:lstStyle/>
        <a:p>
          <a:pPr algn="just"/>
          <a:r>
            <a:rPr lang="es-CO" sz="900" kern="1200" dirty="0">
              <a:solidFill>
                <a:srgbClr val="002060"/>
              </a:solidFill>
              <a:latin typeface="gobCL"/>
              <a:ea typeface="+mj-ea"/>
              <a:cs typeface="gobCL"/>
            </a:rPr>
            <a:t>Primer instrumento amplio de DDHH del siglo XXI</a:t>
          </a:r>
        </a:p>
      </dgm:t>
    </dgm:pt>
    <dgm:pt modelId="{7980263F-3809-4185-A31A-D73305831491}" type="parTrans" cxnId="{813412CF-B38C-4B19-B1BA-14A546FC8652}">
      <dgm:prSet/>
      <dgm:spPr/>
      <dgm:t>
        <a:bodyPr/>
        <a:lstStyle/>
        <a:p>
          <a:endParaRPr lang="es-CL"/>
        </a:p>
      </dgm:t>
    </dgm:pt>
    <dgm:pt modelId="{EF011D11-FA13-4530-AC7E-98C30996450D}" type="sibTrans" cxnId="{813412CF-B38C-4B19-B1BA-14A546FC8652}">
      <dgm:prSet/>
      <dgm:spPr/>
      <dgm:t>
        <a:bodyPr/>
        <a:lstStyle/>
        <a:p>
          <a:endParaRPr lang="es-CL"/>
        </a:p>
      </dgm:t>
    </dgm:pt>
    <dgm:pt modelId="{59DB0CB7-A156-4539-92BA-4A9688368F89}">
      <dgm:prSet phldrT="[Texto]" custT="1"/>
      <dgm:spPr/>
      <dgm:t>
        <a:bodyPr/>
        <a:lstStyle/>
        <a:p>
          <a:pPr algn="just"/>
          <a:r>
            <a:rPr lang="es-CO" sz="900" kern="1200" dirty="0">
              <a:solidFill>
                <a:srgbClr val="002060"/>
              </a:solidFill>
              <a:latin typeface="gobCL"/>
              <a:ea typeface="+mj-ea"/>
              <a:cs typeface="gobCL"/>
            </a:rPr>
            <a:t>Promulgada en 2010</a:t>
          </a:r>
        </a:p>
      </dgm:t>
    </dgm:pt>
    <dgm:pt modelId="{902E7154-CA0F-4F95-A5E7-25C55047109F}" type="parTrans" cxnId="{5398F980-5177-4D9D-A45F-7896085FE592}">
      <dgm:prSet/>
      <dgm:spPr/>
      <dgm:t>
        <a:bodyPr/>
        <a:lstStyle/>
        <a:p>
          <a:endParaRPr lang="es-CL"/>
        </a:p>
      </dgm:t>
    </dgm:pt>
    <dgm:pt modelId="{6DE3C14B-E1E0-4176-879D-0686063B8FA4}" type="sibTrans" cxnId="{5398F980-5177-4D9D-A45F-7896085FE592}">
      <dgm:prSet/>
      <dgm:spPr/>
      <dgm:t>
        <a:bodyPr/>
        <a:lstStyle/>
        <a:p>
          <a:endParaRPr lang="es-CL"/>
        </a:p>
      </dgm:t>
    </dgm:pt>
    <dgm:pt modelId="{EC883D6F-E464-4E2B-B8CD-E19E36730FF3}">
      <dgm:prSet phldrT="[Texto]" custT="1"/>
      <dgm:spPr/>
      <dgm:t>
        <a:bodyPr/>
        <a:lstStyle/>
        <a:p>
          <a:pPr algn="just"/>
          <a:endParaRPr lang="es-CO" sz="900" kern="1200" dirty="0">
            <a:solidFill>
              <a:srgbClr val="002060"/>
            </a:solidFill>
            <a:latin typeface="gobCL"/>
            <a:ea typeface="+mj-ea"/>
            <a:cs typeface="gobCL"/>
          </a:endParaRPr>
        </a:p>
      </dgm:t>
    </dgm:pt>
    <dgm:pt modelId="{5F170BF4-4EF0-4FF6-A3BD-6F5059D9E4A3}" type="parTrans" cxnId="{9C80B6AC-AB86-49F9-9BB8-5D326BF121B4}">
      <dgm:prSet/>
      <dgm:spPr/>
      <dgm:t>
        <a:bodyPr/>
        <a:lstStyle/>
        <a:p>
          <a:endParaRPr lang="es-ES"/>
        </a:p>
      </dgm:t>
    </dgm:pt>
    <dgm:pt modelId="{D51664EF-F58E-423A-96A0-67BEDAD75A78}" type="sibTrans" cxnId="{9C80B6AC-AB86-49F9-9BB8-5D326BF121B4}">
      <dgm:prSet/>
      <dgm:spPr/>
      <dgm:t>
        <a:bodyPr/>
        <a:lstStyle/>
        <a:p>
          <a:endParaRPr lang="es-ES"/>
        </a:p>
      </dgm:t>
    </dgm:pt>
    <dgm:pt modelId="{BD65DFBC-EC0B-4DFC-8E4E-8F1731DC55A9}">
      <dgm:prSet phldrT="[Texto]" custT="1"/>
      <dgm:spPr/>
      <dgm:t>
        <a:bodyPr/>
        <a:lstStyle/>
        <a:p>
          <a:pPr algn="just"/>
          <a:endParaRPr lang="es-CO" sz="900" kern="1200" dirty="0">
            <a:solidFill>
              <a:srgbClr val="002060"/>
            </a:solidFill>
            <a:latin typeface="gobCL"/>
            <a:ea typeface="+mj-ea"/>
            <a:cs typeface="gobCL"/>
          </a:endParaRPr>
        </a:p>
      </dgm:t>
    </dgm:pt>
    <dgm:pt modelId="{1DE7BF05-9F4E-4D91-BE3C-8116B8839542}" type="parTrans" cxnId="{083E23EA-BBF9-496B-89AA-9A18501DC5DD}">
      <dgm:prSet/>
      <dgm:spPr/>
      <dgm:t>
        <a:bodyPr/>
        <a:lstStyle/>
        <a:p>
          <a:endParaRPr lang="es-ES"/>
        </a:p>
      </dgm:t>
    </dgm:pt>
    <dgm:pt modelId="{4851A489-12AB-4A3E-896A-01E2AA6C9361}" type="sibTrans" cxnId="{083E23EA-BBF9-496B-89AA-9A18501DC5DD}">
      <dgm:prSet/>
      <dgm:spPr/>
      <dgm:t>
        <a:bodyPr/>
        <a:lstStyle/>
        <a:p>
          <a:endParaRPr lang="es-ES"/>
        </a:p>
      </dgm:t>
    </dgm:pt>
    <dgm:pt modelId="{E2272D79-4B6D-4D0D-BF1C-47244BA219AA}">
      <dgm:prSet phldrT="[Texto]" custT="1"/>
      <dgm:spPr/>
      <dgm:t>
        <a:bodyPr/>
        <a:lstStyle/>
        <a:p>
          <a:pPr algn="just"/>
          <a:endParaRPr lang="es-CO" sz="900" kern="1200" dirty="0">
            <a:solidFill>
              <a:srgbClr val="002060"/>
            </a:solidFill>
            <a:latin typeface="gobCL"/>
            <a:ea typeface="+mj-ea"/>
            <a:cs typeface="gobCL"/>
          </a:endParaRPr>
        </a:p>
      </dgm:t>
    </dgm:pt>
    <dgm:pt modelId="{5A026E84-E368-46DB-91EB-32DEDF99B1D2}" type="parTrans" cxnId="{C9ED91F8-CB2C-4749-ABAC-3DF7CF67D1F7}">
      <dgm:prSet/>
      <dgm:spPr/>
      <dgm:t>
        <a:bodyPr/>
        <a:lstStyle/>
        <a:p>
          <a:endParaRPr lang="es-ES"/>
        </a:p>
      </dgm:t>
    </dgm:pt>
    <dgm:pt modelId="{F879463B-7401-46B1-AB75-B50E52CC0DB9}" type="sibTrans" cxnId="{C9ED91F8-CB2C-4749-ABAC-3DF7CF67D1F7}">
      <dgm:prSet/>
      <dgm:spPr/>
      <dgm:t>
        <a:bodyPr/>
        <a:lstStyle/>
        <a:p>
          <a:endParaRPr lang="es-ES"/>
        </a:p>
      </dgm:t>
    </dgm:pt>
    <dgm:pt modelId="{FE406570-9152-4D70-BB9E-5FA5A3E3FA82}">
      <dgm:prSet phldrT="[Texto]" custT="1"/>
      <dgm:spPr/>
      <dgm:t>
        <a:bodyPr/>
        <a:lstStyle/>
        <a:p>
          <a:pPr algn="just"/>
          <a:endParaRPr lang="es-CO" sz="900" kern="1200" dirty="0">
            <a:solidFill>
              <a:srgbClr val="002060"/>
            </a:solidFill>
            <a:latin typeface="gobCL"/>
            <a:ea typeface="+mj-ea"/>
            <a:cs typeface="gobCL"/>
          </a:endParaRPr>
        </a:p>
      </dgm:t>
    </dgm:pt>
    <dgm:pt modelId="{C190927C-0ACC-4CF2-8A1B-6B02CE3F14B0}" type="parTrans" cxnId="{119AB790-C241-4A34-AA34-18EBF8680273}">
      <dgm:prSet/>
      <dgm:spPr/>
      <dgm:t>
        <a:bodyPr/>
        <a:lstStyle/>
        <a:p>
          <a:endParaRPr lang="es-ES"/>
        </a:p>
      </dgm:t>
    </dgm:pt>
    <dgm:pt modelId="{F5D6A501-7710-4C71-AD6C-7C70AB789CE4}" type="sibTrans" cxnId="{119AB790-C241-4A34-AA34-18EBF8680273}">
      <dgm:prSet/>
      <dgm:spPr/>
      <dgm:t>
        <a:bodyPr/>
        <a:lstStyle/>
        <a:p>
          <a:endParaRPr lang="es-ES"/>
        </a:p>
      </dgm:t>
    </dgm:pt>
    <dgm:pt modelId="{9371FA0B-4194-45B4-B3C0-BFFA8037C673}" type="pres">
      <dgm:prSet presAssocID="{3A025AAE-8654-4BDE-8170-4B7BCE54FB32}" presName="Name0" presStyleCnt="0">
        <dgm:presLayoutVars>
          <dgm:dir/>
          <dgm:animLvl val="lvl"/>
          <dgm:resizeHandles val="exact"/>
        </dgm:presLayoutVars>
      </dgm:prSet>
      <dgm:spPr/>
    </dgm:pt>
    <dgm:pt modelId="{4B35D9ED-2376-4DD0-9BF8-57F306B7872C}" type="pres">
      <dgm:prSet presAssocID="{46757F9D-9A8F-418E-B058-78C0978BFD3F}" presName="composite" presStyleCnt="0"/>
      <dgm:spPr/>
    </dgm:pt>
    <dgm:pt modelId="{BD60BC37-4628-4E7F-ADB7-587010B13F5A}" type="pres">
      <dgm:prSet presAssocID="{46757F9D-9A8F-418E-B058-78C0978BFD3F}" presName="parTx" presStyleLbl="alignNode1" presStyleIdx="0" presStyleCnt="3">
        <dgm:presLayoutVars>
          <dgm:chMax val="0"/>
          <dgm:chPref val="0"/>
          <dgm:bulletEnabled val="1"/>
        </dgm:presLayoutVars>
      </dgm:prSet>
      <dgm:spPr/>
    </dgm:pt>
    <dgm:pt modelId="{7D5EF575-9887-4783-8FF0-E7E44F6F38BC}" type="pres">
      <dgm:prSet presAssocID="{46757F9D-9A8F-418E-B058-78C0978BFD3F}" presName="desTx" presStyleLbl="alignAccFollowNode1" presStyleIdx="0" presStyleCnt="3" custLinFactNeighborX="-103" custLinFactNeighborY="10142">
        <dgm:presLayoutVars>
          <dgm:bulletEnabled val="1"/>
        </dgm:presLayoutVars>
      </dgm:prSet>
      <dgm:spPr/>
    </dgm:pt>
    <dgm:pt modelId="{E92AC84F-38A7-49E9-A4C4-6334D2216EBD}" type="pres">
      <dgm:prSet presAssocID="{8D7C694B-E431-47DF-8DE0-83395522E821}" presName="space" presStyleCnt="0"/>
      <dgm:spPr/>
    </dgm:pt>
    <dgm:pt modelId="{607B280E-583E-474B-8F25-A4452AC2DB87}" type="pres">
      <dgm:prSet presAssocID="{27D4D6C4-8A16-4554-8027-C9582C7C49CC}" presName="composite" presStyleCnt="0"/>
      <dgm:spPr/>
    </dgm:pt>
    <dgm:pt modelId="{FAC8E6F9-DAF3-4D23-8079-E5622B0B5270}" type="pres">
      <dgm:prSet presAssocID="{27D4D6C4-8A16-4554-8027-C9582C7C49CC}" presName="parTx" presStyleLbl="alignNode1" presStyleIdx="1" presStyleCnt="3">
        <dgm:presLayoutVars>
          <dgm:chMax val="0"/>
          <dgm:chPref val="0"/>
          <dgm:bulletEnabled val="1"/>
        </dgm:presLayoutVars>
      </dgm:prSet>
      <dgm:spPr/>
    </dgm:pt>
    <dgm:pt modelId="{75D5E33C-8849-4ED7-9DAC-1AC1F3D41666}" type="pres">
      <dgm:prSet presAssocID="{27D4D6C4-8A16-4554-8027-C9582C7C49CC}" presName="desTx" presStyleLbl="alignAccFollowNode1" presStyleIdx="1" presStyleCnt="3">
        <dgm:presLayoutVars>
          <dgm:bulletEnabled val="1"/>
        </dgm:presLayoutVars>
      </dgm:prSet>
      <dgm:spPr/>
    </dgm:pt>
    <dgm:pt modelId="{4B29C88C-A9D5-4317-B1CB-2624FBD1375E}" type="pres">
      <dgm:prSet presAssocID="{55B86BCD-A422-4EF9-B8D0-F1247D12ADCE}" presName="space" presStyleCnt="0"/>
      <dgm:spPr/>
    </dgm:pt>
    <dgm:pt modelId="{4D38A126-A765-46D9-9FBE-A83C8A195A1D}" type="pres">
      <dgm:prSet presAssocID="{93AC4508-E580-43F7-8DAD-BED8B4552D6F}" presName="composite" presStyleCnt="0"/>
      <dgm:spPr/>
    </dgm:pt>
    <dgm:pt modelId="{D5657D25-4458-4062-9524-0BF0765C455D}" type="pres">
      <dgm:prSet presAssocID="{93AC4508-E580-43F7-8DAD-BED8B4552D6F}" presName="parTx" presStyleLbl="alignNode1" presStyleIdx="2" presStyleCnt="3">
        <dgm:presLayoutVars>
          <dgm:chMax val="0"/>
          <dgm:chPref val="0"/>
          <dgm:bulletEnabled val="1"/>
        </dgm:presLayoutVars>
      </dgm:prSet>
      <dgm:spPr/>
    </dgm:pt>
    <dgm:pt modelId="{845FC5D7-5990-403D-8AF2-A276611BC3F1}" type="pres">
      <dgm:prSet presAssocID="{93AC4508-E580-43F7-8DAD-BED8B4552D6F}" presName="desTx" presStyleLbl="alignAccFollowNode1" presStyleIdx="2" presStyleCnt="3">
        <dgm:presLayoutVars>
          <dgm:bulletEnabled val="1"/>
        </dgm:presLayoutVars>
      </dgm:prSet>
      <dgm:spPr/>
    </dgm:pt>
  </dgm:ptLst>
  <dgm:cxnLst>
    <dgm:cxn modelId="{5472E001-21F0-486E-B360-0BDEED099965}" srcId="{3A025AAE-8654-4BDE-8170-4B7BCE54FB32}" destId="{93AC4508-E580-43F7-8DAD-BED8B4552D6F}" srcOrd="2" destOrd="0" parTransId="{58B12189-3DF6-4AF4-B3DC-5DFF3FB9A105}" sibTransId="{FE9AA518-46A3-41C2-839B-06F1A7AE8A9F}"/>
    <dgm:cxn modelId="{6BA75908-38EA-4783-871B-84F7B443E8D7}" srcId="{3A025AAE-8654-4BDE-8170-4B7BCE54FB32}" destId="{46757F9D-9A8F-418E-B058-78C0978BFD3F}" srcOrd="0" destOrd="0" parTransId="{10E8F170-E91D-4F98-88A6-6CCD82EAB9BC}" sibTransId="{8D7C694B-E431-47DF-8DE0-83395522E821}"/>
    <dgm:cxn modelId="{A3A5B80E-BC08-4DE9-8571-E6E17105A8D0}" type="presOf" srcId="{B6682B3B-4CE3-4789-8AB8-0CBC7CE51012}" destId="{75D5E33C-8849-4ED7-9DAC-1AC1F3D41666}" srcOrd="0" destOrd="2" presId="urn:microsoft.com/office/officeart/2005/8/layout/hList1"/>
    <dgm:cxn modelId="{3B720625-B82B-4C15-AA83-DAE2FF12D844}" type="presOf" srcId="{46757F9D-9A8F-418E-B058-78C0978BFD3F}" destId="{BD60BC37-4628-4E7F-ADB7-587010B13F5A}" srcOrd="0" destOrd="0" presId="urn:microsoft.com/office/officeart/2005/8/layout/hList1"/>
    <dgm:cxn modelId="{88389E26-18F3-4F1A-95F2-1275F8BDA615}" type="presOf" srcId="{94D48026-A957-4074-8223-DC9FE2778B8E}" destId="{7D5EF575-9887-4783-8FF0-E7E44F6F38BC}" srcOrd="0" destOrd="2" presId="urn:microsoft.com/office/officeart/2005/8/layout/hList1"/>
    <dgm:cxn modelId="{E78EF430-0A36-4409-A47C-F49454BE530B}" type="presOf" srcId="{CBC2D692-A55C-4E06-BD31-84FC03B96E33}" destId="{7D5EF575-9887-4783-8FF0-E7E44F6F38BC}" srcOrd="0" destOrd="0" presId="urn:microsoft.com/office/officeart/2005/8/layout/hList1"/>
    <dgm:cxn modelId="{E3DD7431-8E2E-4EA5-B9CA-6F1390F68118}" type="presOf" srcId="{27D4D6C4-8A16-4554-8027-C9582C7C49CC}" destId="{FAC8E6F9-DAF3-4D23-8079-E5622B0B5270}" srcOrd="0" destOrd="0" presId="urn:microsoft.com/office/officeart/2005/8/layout/hList1"/>
    <dgm:cxn modelId="{A642CC39-DBEA-45F0-9A38-C63ED7655A91}" srcId="{27D4D6C4-8A16-4554-8027-C9582C7C49CC}" destId="{AF90C588-69A1-40C5-815B-93659C0B7F00}" srcOrd="4" destOrd="0" parTransId="{CF72E0D6-FFCD-4EE6-AFE4-866DDB3CB206}" sibTransId="{C9BA4448-8C87-471E-9A3A-C141AA405EDE}"/>
    <dgm:cxn modelId="{43547D3E-C587-4D6E-A518-71AF8B0DD547}" type="presOf" srcId="{FE406570-9152-4D70-BB9E-5FA5A3E3FA82}" destId="{7D5EF575-9887-4783-8FF0-E7E44F6F38BC}" srcOrd="0" destOrd="1" presId="urn:microsoft.com/office/officeart/2005/8/layout/hList1"/>
    <dgm:cxn modelId="{204F8941-9B53-4B17-8E64-958D0CB03CC4}" srcId="{46757F9D-9A8F-418E-B058-78C0978BFD3F}" destId="{CBC2D692-A55C-4E06-BD31-84FC03B96E33}" srcOrd="0" destOrd="0" parTransId="{63578E73-6E51-4A3D-919D-6E94315E38FE}" sibTransId="{437AC445-CE18-4214-89F2-7F7D1DE2F2EA}"/>
    <dgm:cxn modelId="{7E46B14A-6760-48BF-94EB-667EC342C088}" srcId="{93AC4508-E580-43F7-8DAD-BED8B4552D6F}" destId="{00F9DBB8-6303-4FAD-9E06-2BB953BBACA0}" srcOrd="2" destOrd="0" parTransId="{AAB40416-774E-46F1-BA83-DE0466D55222}" sibTransId="{938E58B4-B0CD-47F5-B4D3-9A89DD486F99}"/>
    <dgm:cxn modelId="{A86AD16C-FB41-41BA-97AF-7C77A997E135}" type="presOf" srcId="{59DB0CB7-A156-4539-92BA-4A9688368F89}" destId="{845FC5D7-5990-403D-8AF2-A276611BC3F1}" srcOrd="0" destOrd="0" presId="urn:microsoft.com/office/officeart/2005/8/layout/hList1"/>
    <dgm:cxn modelId="{7745ED57-2641-4CF0-A9D6-E6E7116E8211}" type="presOf" srcId="{BD65DFBC-EC0B-4DFC-8E4E-8F1731DC55A9}" destId="{75D5E33C-8849-4ED7-9DAC-1AC1F3D41666}" srcOrd="0" destOrd="1" presId="urn:microsoft.com/office/officeart/2005/8/layout/hList1"/>
    <dgm:cxn modelId="{24EA157B-E92E-4440-B908-6DE91C72C891}" type="presOf" srcId="{EC883D6F-E464-4E2B-B8CD-E19E36730FF3}" destId="{845FC5D7-5990-403D-8AF2-A276611BC3F1}" srcOrd="0" destOrd="1" presId="urn:microsoft.com/office/officeart/2005/8/layout/hList1"/>
    <dgm:cxn modelId="{5EFA067F-1A28-43CF-99A8-5F7DE2742B67}" type="presOf" srcId="{3A025AAE-8654-4BDE-8170-4B7BCE54FB32}" destId="{9371FA0B-4194-45B4-B3C0-BFFA8037C673}" srcOrd="0" destOrd="0" presId="urn:microsoft.com/office/officeart/2005/8/layout/hList1"/>
    <dgm:cxn modelId="{5398F980-5177-4D9D-A45F-7896085FE592}" srcId="{93AC4508-E580-43F7-8DAD-BED8B4552D6F}" destId="{59DB0CB7-A156-4539-92BA-4A9688368F89}" srcOrd="0" destOrd="0" parTransId="{902E7154-CA0F-4F95-A5E7-25C55047109F}" sibTransId="{6DE3C14B-E1E0-4176-879D-0686063B8FA4}"/>
    <dgm:cxn modelId="{119AB790-C241-4A34-AA34-18EBF8680273}" srcId="{46757F9D-9A8F-418E-B058-78C0978BFD3F}" destId="{FE406570-9152-4D70-BB9E-5FA5A3E3FA82}" srcOrd="1" destOrd="0" parTransId="{C190927C-0ACC-4CF2-8A1B-6B02CE3F14B0}" sibTransId="{F5D6A501-7710-4C71-AD6C-7C70AB789CE4}"/>
    <dgm:cxn modelId="{D216ADA2-CADE-4258-9EBE-736B0328A043}" type="presOf" srcId="{E2272D79-4B6D-4D0D-BF1C-47244BA219AA}" destId="{75D5E33C-8849-4ED7-9DAC-1AC1F3D41666}" srcOrd="0" destOrd="3" presId="urn:microsoft.com/office/officeart/2005/8/layout/hList1"/>
    <dgm:cxn modelId="{910182A5-587B-41E4-B1BB-5D79B4D4F064}" type="presOf" srcId="{00F9DBB8-6303-4FAD-9E06-2BB953BBACA0}" destId="{845FC5D7-5990-403D-8AF2-A276611BC3F1}" srcOrd="0" destOrd="2" presId="urn:microsoft.com/office/officeart/2005/8/layout/hList1"/>
    <dgm:cxn modelId="{1774D8A5-471C-4C05-A240-A184F1B0732A}" srcId="{3A025AAE-8654-4BDE-8170-4B7BCE54FB32}" destId="{27D4D6C4-8A16-4554-8027-C9582C7C49CC}" srcOrd="1" destOrd="0" parTransId="{EF999308-CEA6-468A-B1DD-6630DBFD549A}" sibTransId="{55B86BCD-A422-4EF9-B8D0-F1247D12ADCE}"/>
    <dgm:cxn modelId="{9C80B6AC-AB86-49F9-9BB8-5D326BF121B4}" srcId="{93AC4508-E580-43F7-8DAD-BED8B4552D6F}" destId="{EC883D6F-E464-4E2B-B8CD-E19E36730FF3}" srcOrd="1" destOrd="0" parTransId="{5F170BF4-4EF0-4FF6-A3BD-6F5059D9E4A3}" sibTransId="{D51664EF-F58E-423A-96A0-67BEDAD75A78}"/>
    <dgm:cxn modelId="{987508BC-BBE1-4372-99FF-7D2BBE90EED5}" type="presOf" srcId="{AF90C588-69A1-40C5-815B-93659C0B7F00}" destId="{75D5E33C-8849-4ED7-9DAC-1AC1F3D41666}" srcOrd="0" destOrd="4" presId="urn:microsoft.com/office/officeart/2005/8/layout/hList1"/>
    <dgm:cxn modelId="{813412CF-B38C-4B19-B1BA-14A546FC8652}" srcId="{27D4D6C4-8A16-4554-8027-C9582C7C49CC}" destId="{B6682B3B-4CE3-4789-8AB8-0CBC7CE51012}" srcOrd="2" destOrd="0" parTransId="{7980263F-3809-4185-A31A-D73305831491}" sibTransId="{EF011D11-FA13-4530-AC7E-98C30996450D}"/>
    <dgm:cxn modelId="{F45B77D7-8F81-4781-8E4D-BFFE8435E77D}" srcId="{27D4D6C4-8A16-4554-8027-C9582C7C49CC}" destId="{887591ED-7879-4021-B1BF-A548CFDB990E}" srcOrd="0" destOrd="0" parTransId="{7B29629B-B140-4278-8688-F13568AF27CB}" sibTransId="{9FF7DD9C-CBFC-4C9B-A0C6-BE86F048C551}"/>
    <dgm:cxn modelId="{35393DD8-A02B-4035-9E43-F87E0343F6F5}" type="presOf" srcId="{93AC4508-E580-43F7-8DAD-BED8B4552D6F}" destId="{D5657D25-4458-4062-9524-0BF0765C455D}" srcOrd="0" destOrd="0" presId="urn:microsoft.com/office/officeart/2005/8/layout/hList1"/>
    <dgm:cxn modelId="{083E23EA-BBF9-496B-89AA-9A18501DC5DD}" srcId="{27D4D6C4-8A16-4554-8027-C9582C7C49CC}" destId="{BD65DFBC-EC0B-4DFC-8E4E-8F1731DC55A9}" srcOrd="1" destOrd="0" parTransId="{1DE7BF05-9F4E-4D91-BE3C-8116B8839542}" sibTransId="{4851A489-12AB-4A3E-896A-01E2AA6C9361}"/>
    <dgm:cxn modelId="{DF901BF3-48AC-43F0-A671-F541A52D904B}" srcId="{46757F9D-9A8F-418E-B058-78C0978BFD3F}" destId="{94D48026-A957-4074-8223-DC9FE2778B8E}" srcOrd="2" destOrd="0" parTransId="{B4A9ED74-D839-403F-8469-CFAC8A14A96A}" sibTransId="{5D1161AC-A834-4B33-87B9-26B4458BE556}"/>
    <dgm:cxn modelId="{C9ED91F8-CB2C-4749-ABAC-3DF7CF67D1F7}" srcId="{27D4D6C4-8A16-4554-8027-C9582C7C49CC}" destId="{E2272D79-4B6D-4D0D-BF1C-47244BA219AA}" srcOrd="3" destOrd="0" parTransId="{5A026E84-E368-46DB-91EB-32DEDF99B1D2}" sibTransId="{F879463B-7401-46B1-AB75-B50E52CC0DB9}"/>
    <dgm:cxn modelId="{1E5DABFB-ECF7-4352-A054-29B883315223}" type="presOf" srcId="{887591ED-7879-4021-B1BF-A548CFDB990E}" destId="{75D5E33C-8849-4ED7-9DAC-1AC1F3D41666}" srcOrd="0" destOrd="0" presId="urn:microsoft.com/office/officeart/2005/8/layout/hList1"/>
    <dgm:cxn modelId="{346BAE74-AECF-4C42-BF61-EF9BD467003D}" type="presParOf" srcId="{9371FA0B-4194-45B4-B3C0-BFFA8037C673}" destId="{4B35D9ED-2376-4DD0-9BF8-57F306B7872C}" srcOrd="0" destOrd="0" presId="urn:microsoft.com/office/officeart/2005/8/layout/hList1"/>
    <dgm:cxn modelId="{E29404F4-4CBA-412D-857B-736E905672F7}" type="presParOf" srcId="{4B35D9ED-2376-4DD0-9BF8-57F306B7872C}" destId="{BD60BC37-4628-4E7F-ADB7-587010B13F5A}" srcOrd="0" destOrd="0" presId="urn:microsoft.com/office/officeart/2005/8/layout/hList1"/>
    <dgm:cxn modelId="{8008C649-EAD5-45BB-A64A-76A4D4EF5634}" type="presParOf" srcId="{4B35D9ED-2376-4DD0-9BF8-57F306B7872C}" destId="{7D5EF575-9887-4783-8FF0-E7E44F6F38BC}" srcOrd="1" destOrd="0" presId="urn:microsoft.com/office/officeart/2005/8/layout/hList1"/>
    <dgm:cxn modelId="{905C9FCA-B6EF-44CF-ACC8-4B38901A115F}" type="presParOf" srcId="{9371FA0B-4194-45B4-B3C0-BFFA8037C673}" destId="{E92AC84F-38A7-49E9-A4C4-6334D2216EBD}" srcOrd="1" destOrd="0" presId="urn:microsoft.com/office/officeart/2005/8/layout/hList1"/>
    <dgm:cxn modelId="{D9E13547-9329-4FBB-95A8-DCEA1F94F438}" type="presParOf" srcId="{9371FA0B-4194-45B4-B3C0-BFFA8037C673}" destId="{607B280E-583E-474B-8F25-A4452AC2DB87}" srcOrd="2" destOrd="0" presId="urn:microsoft.com/office/officeart/2005/8/layout/hList1"/>
    <dgm:cxn modelId="{9B532CDF-DA01-4B3F-BD1E-6631283F3328}" type="presParOf" srcId="{607B280E-583E-474B-8F25-A4452AC2DB87}" destId="{FAC8E6F9-DAF3-4D23-8079-E5622B0B5270}" srcOrd="0" destOrd="0" presId="urn:microsoft.com/office/officeart/2005/8/layout/hList1"/>
    <dgm:cxn modelId="{AF08627F-CD98-4BB6-99F8-792DCD039E9C}" type="presParOf" srcId="{607B280E-583E-474B-8F25-A4452AC2DB87}" destId="{75D5E33C-8849-4ED7-9DAC-1AC1F3D41666}" srcOrd="1" destOrd="0" presId="urn:microsoft.com/office/officeart/2005/8/layout/hList1"/>
    <dgm:cxn modelId="{29FDD9CE-FDA5-4B96-B0AC-86A55BBEE990}" type="presParOf" srcId="{9371FA0B-4194-45B4-B3C0-BFFA8037C673}" destId="{4B29C88C-A9D5-4317-B1CB-2624FBD1375E}" srcOrd="3" destOrd="0" presId="urn:microsoft.com/office/officeart/2005/8/layout/hList1"/>
    <dgm:cxn modelId="{E2DEF5DF-2D56-4CC7-B719-C4EC57A3D700}" type="presParOf" srcId="{9371FA0B-4194-45B4-B3C0-BFFA8037C673}" destId="{4D38A126-A765-46D9-9FBE-A83C8A195A1D}" srcOrd="4" destOrd="0" presId="urn:microsoft.com/office/officeart/2005/8/layout/hList1"/>
    <dgm:cxn modelId="{A5E817DB-285F-4CB4-A18D-C10D2173EE39}" type="presParOf" srcId="{4D38A126-A765-46D9-9FBE-A83C8A195A1D}" destId="{D5657D25-4458-4062-9524-0BF0765C455D}" srcOrd="0" destOrd="0" presId="urn:microsoft.com/office/officeart/2005/8/layout/hList1"/>
    <dgm:cxn modelId="{020E7DB7-66B0-4AD4-A367-DC9A314B84EE}" type="presParOf" srcId="{4D38A126-A765-46D9-9FBE-A83C8A195A1D}" destId="{845FC5D7-5990-403D-8AF2-A276611BC3F1}"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433A97-DE2B-4E4D-AE91-269114020820}" type="doc">
      <dgm:prSet loTypeId="urn:microsoft.com/office/officeart/2005/8/layout/cycle4" loCatId="cycle" qsTypeId="urn:microsoft.com/office/officeart/2005/8/quickstyle/simple1" qsCatId="simple" csTypeId="urn:microsoft.com/office/officeart/2005/8/colors/accent1_4" csCatId="accent1" phldr="1"/>
      <dgm:spPr/>
      <dgm:t>
        <a:bodyPr/>
        <a:lstStyle/>
        <a:p>
          <a:endParaRPr lang="es-CO"/>
        </a:p>
      </dgm:t>
    </dgm:pt>
    <dgm:pt modelId="{18FD6CBE-8942-41AB-BFBF-A09501713E17}">
      <dgm:prSet phldrT="[Texto]" custT="1"/>
      <dgm:spPr/>
      <dgm:t>
        <a:bodyPr/>
        <a:lstStyle/>
        <a:p>
          <a:r>
            <a:rPr lang="es-CO" sz="900" dirty="0"/>
            <a:t>Sistema de Inclusión Laboral</a:t>
          </a:r>
        </a:p>
      </dgm:t>
    </dgm:pt>
    <dgm:pt modelId="{73719EF4-F320-4995-85BA-1949046B4B48}" type="parTrans" cxnId="{3C9430B0-CCE9-4B20-B4E4-A4C1798FC865}">
      <dgm:prSet/>
      <dgm:spPr/>
      <dgm:t>
        <a:bodyPr/>
        <a:lstStyle/>
        <a:p>
          <a:endParaRPr lang="es-CO"/>
        </a:p>
      </dgm:t>
    </dgm:pt>
    <dgm:pt modelId="{62FD445D-FF5F-4559-819A-E32E45E50167}" type="sibTrans" cxnId="{3C9430B0-CCE9-4B20-B4E4-A4C1798FC865}">
      <dgm:prSet/>
      <dgm:spPr/>
      <dgm:t>
        <a:bodyPr/>
        <a:lstStyle/>
        <a:p>
          <a:endParaRPr lang="es-CO"/>
        </a:p>
      </dgm:t>
    </dgm:pt>
    <dgm:pt modelId="{40447D44-505A-462F-9454-E0B36951C948}">
      <dgm:prSet phldrT="[Texto]" custT="1"/>
      <dgm:spPr/>
      <dgm:t>
        <a:bodyPr/>
        <a:lstStyle/>
        <a:p>
          <a:r>
            <a:rPr lang="es-CO" sz="800" kern="1200" dirty="0">
              <a:latin typeface="gobCL"/>
              <a:ea typeface="+mj-ea"/>
              <a:cs typeface="gobCL"/>
            </a:rPr>
            <a:t>Exigencia de contratación de </a:t>
          </a:r>
          <a:r>
            <a:rPr lang="es-CO" sz="800" u="sng" kern="1200" dirty="0">
              <a:latin typeface="gobCL"/>
              <a:ea typeface="+mj-ea"/>
              <a:cs typeface="gobCL"/>
            </a:rPr>
            <a:t>1% de PcD </a:t>
          </a:r>
          <a:r>
            <a:rPr lang="es-CL" sz="800" kern="1200" dirty="0">
              <a:latin typeface="gobCL"/>
              <a:ea typeface="+mj-ea"/>
              <a:cs typeface="gobCL"/>
            </a:rPr>
            <a:t>en organismos públicos y en empresas privadas con </a:t>
          </a:r>
          <a:r>
            <a:rPr lang="es-CL" sz="800" u="sng" kern="1200" dirty="0">
              <a:latin typeface="gobCL"/>
              <a:ea typeface="+mj-ea"/>
              <a:cs typeface="gobCL"/>
            </a:rPr>
            <a:t>100 o más funcionarios o trabajadores</a:t>
          </a:r>
          <a:r>
            <a:rPr lang="es-CL" sz="800" kern="1200" dirty="0">
              <a:latin typeface="gobCL"/>
              <a:ea typeface="+mj-ea"/>
              <a:cs typeface="gobCL"/>
            </a:rPr>
            <a:t>.</a:t>
          </a:r>
          <a:endParaRPr lang="es-CO" sz="800" kern="1200" dirty="0">
            <a:latin typeface="gobCL"/>
            <a:ea typeface="+mj-ea"/>
            <a:cs typeface="gobCL"/>
          </a:endParaRPr>
        </a:p>
      </dgm:t>
    </dgm:pt>
    <dgm:pt modelId="{134C0A90-2606-4D99-A7E0-DEBCD3ECDEFF}" type="parTrans" cxnId="{CBCEE835-4FB7-4F5A-B448-61565916A643}">
      <dgm:prSet/>
      <dgm:spPr/>
      <dgm:t>
        <a:bodyPr/>
        <a:lstStyle/>
        <a:p>
          <a:endParaRPr lang="es-CO"/>
        </a:p>
      </dgm:t>
    </dgm:pt>
    <dgm:pt modelId="{0CF14812-D807-44F9-A483-EEB948909018}" type="sibTrans" cxnId="{CBCEE835-4FB7-4F5A-B448-61565916A643}">
      <dgm:prSet/>
      <dgm:spPr/>
      <dgm:t>
        <a:bodyPr/>
        <a:lstStyle/>
        <a:p>
          <a:endParaRPr lang="es-CO"/>
        </a:p>
      </dgm:t>
    </dgm:pt>
    <dgm:pt modelId="{121993D9-FFD3-476B-B008-8E3A90F9ED6A}">
      <dgm:prSet phldrT="[Texto]" custT="1"/>
      <dgm:spPr/>
      <dgm:t>
        <a:bodyPr/>
        <a:lstStyle/>
        <a:p>
          <a:r>
            <a:rPr lang="es-CO" sz="900" dirty="0"/>
            <a:t>No discriminación</a:t>
          </a:r>
        </a:p>
      </dgm:t>
    </dgm:pt>
    <dgm:pt modelId="{98EA7877-17E7-42A3-ABCA-AD179EAC3374}" type="parTrans" cxnId="{17A41C2E-BF04-4BE8-9B47-D7720E812CAD}">
      <dgm:prSet/>
      <dgm:spPr/>
      <dgm:t>
        <a:bodyPr/>
        <a:lstStyle/>
        <a:p>
          <a:endParaRPr lang="es-CO"/>
        </a:p>
      </dgm:t>
    </dgm:pt>
    <dgm:pt modelId="{6EBC2554-C44C-45EF-94CE-02E04020BEE8}" type="sibTrans" cxnId="{17A41C2E-BF04-4BE8-9B47-D7720E812CAD}">
      <dgm:prSet/>
      <dgm:spPr/>
      <dgm:t>
        <a:bodyPr/>
        <a:lstStyle/>
        <a:p>
          <a:endParaRPr lang="es-CO"/>
        </a:p>
      </dgm:t>
    </dgm:pt>
    <dgm:pt modelId="{4E04C679-2C38-4EC0-B030-8475DA753CBC}">
      <dgm:prSet phldrT="[Texto]" custT="1"/>
      <dgm:spPr/>
      <dgm:t>
        <a:bodyPr/>
        <a:lstStyle/>
        <a:p>
          <a:r>
            <a:rPr lang="es-CO" sz="800" kern="1200" dirty="0">
              <a:latin typeface="gobCL"/>
              <a:ea typeface="+mj-ea"/>
              <a:cs typeface="gobCL"/>
            </a:rPr>
            <a:t>Establece explícitamente en Estatuto Administrativo</a:t>
          </a:r>
          <a:r>
            <a:rPr lang="es-CL" sz="800" kern="1200" dirty="0">
              <a:latin typeface="gobCL"/>
              <a:ea typeface="+mj-ea"/>
              <a:cs typeface="gobCL"/>
            </a:rPr>
            <a:t> la </a:t>
          </a:r>
          <a:r>
            <a:rPr lang="es-CL" sz="800" u="sng" kern="1200" dirty="0">
              <a:latin typeface="gobCL"/>
              <a:ea typeface="+mj-ea"/>
              <a:cs typeface="gobCL"/>
            </a:rPr>
            <a:t>prohibición de toda discriminación arbitraria </a:t>
          </a:r>
          <a:r>
            <a:rPr lang="es-CL" sz="800" kern="1200" dirty="0">
              <a:latin typeface="gobCL"/>
              <a:ea typeface="+mj-ea"/>
              <a:cs typeface="gobCL"/>
            </a:rPr>
            <a:t>que se traduzca en exclusiones basadas en discapacidad</a:t>
          </a:r>
          <a:endParaRPr lang="es-CO" sz="800" kern="1200" dirty="0">
            <a:latin typeface="gobCL"/>
            <a:ea typeface="+mj-ea"/>
            <a:cs typeface="gobCL"/>
          </a:endParaRPr>
        </a:p>
      </dgm:t>
    </dgm:pt>
    <dgm:pt modelId="{F9C55873-4464-4BFF-8294-845216959CA2}" type="parTrans" cxnId="{E1378562-E4A4-4B41-8B04-5D6A7B4989E0}">
      <dgm:prSet/>
      <dgm:spPr/>
      <dgm:t>
        <a:bodyPr/>
        <a:lstStyle/>
        <a:p>
          <a:endParaRPr lang="es-CO"/>
        </a:p>
      </dgm:t>
    </dgm:pt>
    <dgm:pt modelId="{65372418-3D73-4BB0-A682-7B758C2F0556}" type="sibTrans" cxnId="{E1378562-E4A4-4B41-8B04-5D6A7B4989E0}">
      <dgm:prSet/>
      <dgm:spPr/>
      <dgm:t>
        <a:bodyPr/>
        <a:lstStyle/>
        <a:p>
          <a:endParaRPr lang="es-CO"/>
        </a:p>
      </dgm:t>
    </dgm:pt>
    <dgm:pt modelId="{71603B80-DB97-4C4F-8DF6-DE25DBD1B06E}">
      <dgm:prSet phldrT="[Texto]" custT="1"/>
      <dgm:spPr/>
      <dgm:t>
        <a:bodyPr/>
        <a:lstStyle/>
        <a:p>
          <a:r>
            <a:rPr lang="es-CO" sz="900" dirty="0"/>
            <a:t>Evaluación periódica del sistema </a:t>
          </a:r>
        </a:p>
      </dgm:t>
    </dgm:pt>
    <dgm:pt modelId="{3D1EDBE0-92FC-492B-8744-9FA34405E4AC}" type="parTrans" cxnId="{32980BDB-9604-40B1-8B83-A7F2F6305F63}">
      <dgm:prSet/>
      <dgm:spPr/>
      <dgm:t>
        <a:bodyPr/>
        <a:lstStyle/>
        <a:p>
          <a:endParaRPr lang="es-CO"/>
        </a:p>
      </dgm:t>
    </dgm:pt>
    <dgm:pt modelId="{1056B3D2-10E5-420A-9130-DE5DCEE641EB}" type="sibTrans" cxnId="{32980BDB-9604-40B1-8B83-A7F2F6305F63}">
      <dgm:prSet/>
      <dgm:spPr/>
      <dgm:t>
        <a:bodyPr/>
        <a:lstStyle/>
        <a:p>
          <a:endParaRPr lang="es-CO"/>
        </a:p>
      </dgm:t>
    </dgm:pt>
    <dgm:pt modelId="{5E928DF5-1D1B-4AF1-87CF-4136A7F50275}">
      <dgm:prSet phldrT="[Texto]" custT="1"/>
      <dgm:spPr/>
      <dgm:t>
        <a:bodyPr/>
        <a:lstStyle/>
        <a:p>
          <a:r>
            <a:rPr lang="es-ES_tradnl" sz="800" kern="1200" dirty="0">
              <a:latin typeface="gobCL"/>
              <a:ea typeface="+mj-ea"/>
              <a:cs typeface="gobCL"/>
            </a:rPr>
            <a:t>Evaluación conjunta </a:t>
          </a:r>
          <a:r>
            <a:rPr lang="es-ES_tradnl" sz="800" u="sng" kern="1200" dirty="0">
              <a:latin typeface="gobCL"/>
              <a:ea typeface="+mj-ea"/>
              <a:cs typeface="gobCL"/>
            </a:rPr>
            <a:t>cada 4 años</a:t>
          </a:r>
          <a:r>
            <a:rPr lang="es-ES_tradnl" sz="800" kern="1200" dirty="0">
              <a:latin typeface="gobCL"/>
              <a:ea typeface="+mj-ea"/>
              <a:cs typeface="gobCL"/>
            </a:rPr>
            <a:t> de los Ministerios de Hacienda, Trabajo y Previsión Social y de Desarrollo Social . </a:t>
          </a:r>
          <a:endParaRPr lang="es-CO" sz="800" kern="1200" dirty="0">
            <a:latin typeface="gobCL"/>
            <a:ea typeface="+mj-ea"/>
            <a:cs typeface="gobCL"/>
          </a:endParaRPr>
        </a:p>
      </dgm:t>
    </dgm:pt>
    <dgm:pt modelId="{1B6AED87-A594-4DB8-879D-35D4CB9A5B6C}" type="parTrans" cxnId="{4A37E91B-6A7C-401B-A782-7D97F24027D5}">
      <dgm:prSet/>
      <dgm:spPr/>
      <dgm:t>
        <a:bodyPr/>
        <a:lstStyle/>
        <a:p>
          <a:endParaRPr lang="es-CO"/>
        </a:p>
      </dgm:t>
    </dgm:pt>
    <dgm:pt modelId="{E7BD67B9-8BE4-4FDA-9E45-35A3CF642AC9}" type="sibTrans" cxnId="{4A37E91B-6A7C-401B-A782-7D97F24027D5}">
      <dgm:prSet/>
      <dgm:spPr/>
      <dgm:t>
        <a:bodyPr/>
        <a:lstStyle/>
        <a:p>
          <a:endParaRPr lang="es-CO"/>
        </a:p>
      </dgm:t>
    </dgm:pt>
    <dgm:pt modelId="{5BACFF2A-5F2F-44A5-98D5-F16F193889A2}">
      <dgm:prSet phldrT="[Texto]" custT="1"/>
      <dgm:spPr/>
      <dgm:t>
        <a:bodyPr/>
        <a:lstStyle/>
        <a:p>
          <a:pPr algn="ctr"/>
          <a:r>
            <a:rPr lang="es-CO" sz="800" dirty="0"/>
            <a:t>Equidad </a:t>
          </a:r>
          <a:r>
            <a:rPr lang="es-CO" sz="800" dirty="0" err="1"/>
            <a:t>remuneracional</a:t>
          </a:r>
          <a:r>
            <a:rPr lang="es-CO" sz="800" dirty="0"/>
            <a:t> </a:t>
          </a:r>
        </a:p>
      </dgm:t>
    </dgm:pt>
    <dgm:pt modelId="{F06188CF-ED59-40F2-9ECA-AC1D9879154D}" type="parTrans" cxnId="{91E83130-56DD-49C1-9999-7891AD06E45F}">
      <dgm:prSet/>
      <dgm:spPr/>
      <dgm:t>
        <a:bodyPr/>
        <a:lstStyle/>
        <a:p>
          <a:endParaRPr lang="es-CO"/>
        </a:p>
      </dgm:t>
    </dgm:pt>
    <dgm:pt modelId="{DC44B357-7FB2-4D7E-A9DA-A9FE9C5F12E7}" type="sibTrans" cxnId="{91E83130-56DD-49C1-9999-7891AD06E45F}">
      <dgm:prSet/>
      <dgm:spPr/>
      <dgm:t>
        <a:bodyPr/>
        <a:lstStyle/>
        <a:p>
          <a:endParaRPr lang="es-CO"/>
        </a:p>
      </dgm:t>
    </dgm:pt>
    <dgm:pt modelId="{B9A8779E-9367-4C21-9829-F2D1A7207D03}">
      <dgm:prSet phldrT="[Texto]" custT="1"/>
      <dgm:spPr/>
      <dgm:t>
        <a:bodyPr/>
        <a:lstStyle/>
        <a:p>
          <a:r>
            <a:rPr lang="es-ES_tradnl" sz="800" kern="1200" dirty="0">
              <a:latin typeface="gobCL"/>
              <a:ea typeface="+mj-ea"/>
              <a:cs typeface="gobCL"/>
            </a:rPr>
            <a:t>Elimina la posibilidad de que en el contrato de trabajo que se celebre con una </a:t>
          </a:r>
          <a:r>
            <a:rPr lang="es-ES_tradnl" sz="800" kern="1200" dirty="0" err="1">
              <a:latin typeface="gobCL"/>
              <a:ea typeface="+mj-ea"/>
              <a:cs typeface="gobCL"/>
            </a:rPr>
            <a:t>PcD</a:t>
          </a:r>
          <a:r>
            <a:rPr lang="es-ES_tradnl" sz="800" kern="1200" dirty="0">
              <a:latin typeface="gobCL"/>
              <a:ea typeface="+mj-ea"/>
              <a:cs typeface="gobCL"/>
            </a:rPr>
            <a:t> mental se pueda estipular una remuneración inferior al ingreso mínimo.</a:t>
          </a:r>
          <a:endParaRPr lang="es-CO" sz="800" kern="1200" dirty="0">
            <a:latin typeface="gobCL"/>
            <a:ea typeface="+mj-ea"/>
            <a:cs typeface="gobCL"/>
          </a:endParaRPr>
        </a:p>
      </dgm:t>
    </dgm:pt>
    <dgm:pt modelId="{67B6354F-87E6-408E-958F-53EF3440185F}" type="parTrans" cxnId="{7EB62901-E1F2-4471-AA43-E50DF798D410}">
      <dgm:prSet/>
      <dgm:spPr/>
      <dgm:t>
        <a:bodyPr/>
        <a:lstStyle/>
        <a:p>
          <a:endParaRPr lang="es-CO"/>
        </a:p>
      </dgm:t>
    </dgm:pt>
    <dgm:pt modelId="{FECEADA5-446E-45D9-8C19-6C2DFE84E2CD}" type="sibTrans" cxnId="{7EB62901-E1F2-4471-AA43-E50DF798D410}">
      <dgm:prSet/>
      <dgm:spPr/>
      <dgm:t>
        <a:bodyPr/>
        <a:lstStyle/>
        <a:p>
          <a:endParaRPr lang="es-CO"/>
        </a:p>
      </dgm:t>
    </dgm:pt>
    <dgm:pt modelId="{C9BD651C-EDBF-41F5-8C02-B978A2B4ADE9}">
      <dgm:prSet phldrT="[Texto]" custT="1"/>
      <dgm:spPr/>
      <dgm:t>
        <a:bodyPr/>
        <a:lstStyle/>
        <a:p>
          <a:endParaRPr lang="es-CO" sz="700" kern="1200" dirty="0">
            <a:solidFill>
              <a:schemeClr val="tx2"/>
            </a:solidFill>
            <a:latin typeface="gobCL"/>
            <a:ea typeface="+mj-ea"/>
            <a:cs typeface="gobCL"/>
          </a:endParaRPr>
        </a:p>
      </dgm:t>
    </dgm:pt>
    <dgm:pt modelId="{FF39B386-0C3E-4E96-8A9F-EE60E272A9F1}" type="parTrans" cxnId="{776E8C27-21A9-4491-B477-362F958864C5}">
      <dgm:prSet/>
      <dgm:spPr/>
      <dgm:t>
        <a:bodyPr/>
        <a:lstStyle/>
        <a:p>
          <a:endParaRPr lang="es-CO"/>
        </a:p>
      </dgm:t>
    </dgm:pt>
    <dgm:pt modelId="{CEC9DED8-EF00-4825-9E1C-4D2BA2FC60B0}" type="sibTrans" cxnId="{776E8C27-21A9-4491-B477-362F958864C5}">
      <dgm:prSet/>
      <dgm:spPr/>
      <dgm:t>
        <a:bodyPr/>
        <a:lstStyle/>
        <a:p>
          <a:endParaRPr lang="es-CO"/>
        </a:p>
      </dgm:t>
    </dgm:pt>
    <dgm:pt modelId="{2935A61C-6F3C-4FA0-B51B-DB075163BC1F}">
      <dgm:prSet phldrT="[Texto]" custT="1"/>
      <dgm:spPr/>
      <dgm:t>
        <a:bodyPr/>
        <a:lstStyle/>
        <a:p>
          <a:r>
            <a:rPr lang="es-CL" sz="800" kern="1200" dirty="0">
              <a:solidFill>
                <a:schemeClr val="tx1"/>
              </a:solidFill>
              <a:latin typeface="gobCL"/>
              <a:ea typeface="+mj-ea"/>
              <a:cs typeface="gobCL"/>
            </a:rPr>
            <a:t>Establece Edad límite contrato aprendizaje 26 años</a:t>
          </a:r>
          <a:endParaRPr lang="es-CO" sz="800" kern="1200" dirty="0">
            <a:solidFill>
              <a:schemeClr val="tx1"/>
            </a:solidFill>
            <a:latin typeface="gobCL"/>
            <a:ea typeface="+mj-ea"/>
            <a:cs typeface="gobCL"/>
          </a:endParaRPr>
        </a:p>
      </dgm:t>
    </dgm:pt>
    <dgm:pt modelId="{2BD85AD9-25E6-45CD-B0DC-1A8C7750E714}" type="parTrans" cxnId="{E429930D-7322-4B98-B4E0-8BDCC04ABC38}">
      <dgm:prSet/>
      <dgm:spPr/>
      <dgm:t>
        <a:bodyPr/>
        <a:lstStyle/>
        <a:p>
          <a:endParaRPr lang="es-CL"/>
        </a:p>
      </dgm:t>
    </dgm:pt>
    <dgm:pt modelId="{5B03F3A4-E2EF-4B51-B6C0-9793542E2E5D}" type="sibTrans" cxnId="{E429930D-7322-4B98-B4E0-8BDCC04ABC38}">
      <dgm:prSet/>
      <dgm:spPr/>
      <dgm:t>
        <a:bodyPr/>
        <a:lstStyle/>
        <a:p>
          <a:endParaRPr lang="es-CL"/>
        </a:p>
      </dgm:t>
    </dgm:pt>
    <dgm:pt modelId="{291FD942-0E0C-4BF8-9427-B3E3A8318846}" type="pres">
      <dgm:prSet presAssocID="{67433A97-DE2B-4E4D-AE91-269114020820}" presName="cycleMatrixDiagram" presStyleCnt="0">
        <dgm:presLayoutVars>
          <dgm:chMax val="1"/>
          <dgm:dir/>
          <dgm:animLvl val="lvl"/>
          <dgm:resizeHandles val="exact"/>
        </dgm:presLayoutVars>
      </dgm:prSet>
      <dgm:spPr/>
    </dgm:pt>
    <dgm:pt modelId="{B70B7B10-86DE-4CB7-9DAB-9855E323B7CD}" type="pres">
      <dgm:prSet presAssocID="{67433A97-DE2B-4E4D-AE91-269114020820}" presName="children" presStyleCnt="0"/>
      <dgm:spPr/>
    </dgm:pt>
    <dgm:pt modelId="{A807DE93-41BF-47B6-96DD-F82AFE6586C1}" type="pres">
      <dgm:prSet presAssocID="{67433A97-DE2B-4E4D-AE91-269114020820}" presName="child1group" presStyleCnt="0"/>
      <dgm:spPr/>
    </dgm:pt>
    <dgm:pt modelId="{C1129101-54C8-4190-B854-6D2EE8FF3A09}" type="pres">
      <dgm:prSet presAssocID="{67433A97-DE2B-4E4D-AE91-269114020820}" presName="child1" presStyleLbl="bgAcc1" presStyleIdx="0" presStyleCnt="4" custLinFactNeighborX="-6329"/>
      <dgm:spPr/>
    </dgm:pt>
    <dgm:pt modelId="{F79691AF-E200-452D-9B42-3DD47B2A3BF2}" type="pres">
      <dgm:prSet presAssocID="{67433A97-DE2B-4E4D-AE91-269114020820}" presName="child1Text" presStyleLbl="bgAcc1" presStyleIdx="0" presStyleCnt="4">
        <dgm:presLayoutVars>
          <dgm:bulletEnabled val="1"/>
        </dgm:presLayoutVars>
      </dgm:prSet>
      <dgm:spPr/>
    </dgm:pt>
    <dgm:pt modelId="{2B16773B-A5C1-45C4-A58B-7297801FCCDB}" type="pres">
      <dgm:prSet presAssocID="{67433A97-DE2B-4E4D-AE91-269114020820}" presName="child2group" presStyleCnt="0"/>
      <dgm:spPr/>
    </dgm:pt>
    <dgm:pt modelId="{3F7893A4-F2BA-45E1-BCD6-C174DECA876E}" type="pres">
      <dgm:prSet presAssocID="{67433A97-DE2B-4E4D-AE91-269114020820}" presName="child2" presStyleLbl="bgAcc1" presStyleIdx="1" presStyleCnt="4" custLinFactNeighborX="5957"/>
      <dgm:spPr/>
    </dgm:pt>
    <dgm:pt modelId="{991FDDAC-15BC-40BE-99A7-31DC518C190B}" type="pres">
      <dgm:prSet presAssocID="{67433A97-DE2B-4E4D-AE91-269114020820}" presName="child2Text" presStyleLbl="bgAcc1" presStyleIdx="1" presStyleCnt="4">
        <dgm:presLayoutVars>
          <dgm:bulletEnabled val="1"/>
        </dgm:presLayoutVars>
      </dgm:prSet>
      <dgm:spPr/>
    </dgm:pt>
    <dgm:pt modelId="{BC59DB83-1915-4495-AAF9-B7E0D8F40868}" type="pres">
      <dgm:prSet presAssocID="{67433A97-DE2B-4E4D-AE91-269114020820}" presName="child3group" presStyleCnt="0"/>
      <dgm:spPr/>
    </dgm:pt>
    <dgm:pt modelId="{F94B4CBA-78C0-4051-94D7-BCB155671102}" type="pres">
      <dgm:prSet presAssocID="{67433A97-DE2B-4E4D-AE91-269114020820}" presName="child3" presStyleLbl="bgAcc1" presStyleIdx="2" presStyleCnt="4"/>
      <dgm:spPr/>
    </dgm:pt>
    <dgm:pt modelId="{D81CD023-1D64-44D7-96E0-48F605BFEF1C}" type="pres">
      <dgm:prSet presAssocID="{67433A97-DE2B-4E4D-AE91-269114020820}" presName="child3Text" presStyleLbl="bgAcc1" presStyleIdx="2" presStyleCnt="4">
        <dgm:presLayoutVars>
          <dgm:bulletEnabled val="1"/>
        </dgm:presLayoutVars>
      </dgm:prSet>
      <dgm:spPr/>
    </dgm:pt>
    <dgm:pt modelId="{A418349F-7689-43D1-9926-A4609A4ED7FE}" type="pres">
      <dgm:prSet presAssocID="{67433A97-DE2B-4E4D-AE91-269114020820}" presName="child4group" presStyleCnt="0"/>
      <dgm:spPr/>
    </dgm:pt>
    <dgm:pt modelId="{8AA5F805-1F49-4D57-99AF-DFC86D2D0672}" type="pres">
      <dgm:prSet presAssocID="{67433A97-DE2B-4E4D-AE91-269114020820}" presName="child4" presStyleLbl="bgAcc1" presStyleIdx="3" presStyleCnt="4" custLinFactNeighborX="-12286" custLinFactNeighborY="0"/>
      <dgm:spPr/>
    </dgm:pt>
    <dgm:pt modelId="{A17B966C-B7A0-40ED-8C69-64A93ED0946C}" type="pres">
      <dgm:prSet presAssocID="{67433A97-DE2B-4E4D-AE91-269114020820}" presName="child4Text" presStyleLbl="bgAcc1" presStyleIdx="3" presStyleCnt="4">
        <dgm:presLayoutVars>
          <dgm:bulletEnabled val="1"/>
        </dgm:presLayoutVars>
      </dgm:prSet>
      <dgm:spPr/>
    </dgm:pt>
    <dgm:pt modelId="{066A3733-EC4B-45CE-A425-FA28D1D12E4F}" type="pres">
      <dgm:prSet presAssocID="{67433A97-DE2B-4E4D-AE91-269114020820}" presName="childPlaceholder" presStyleCnt="0"/>
      <dgm:spPr/>
    </dgm:pt>
    <dgm:pt modelId="{7D9F5DDA-F5BB-4307-AC95-94003D290204}" type="pres">
      <dgm:prSet presAssocID="{67433A97-DE2B-4E4D-AE91-269114020820}" presName="circle" presStyleCnt="0"/>
      <dgm:spPr/>
    </dgm:pt>
    <dgm:pt modelId="{7E3E40A1-799A-4F14-BF23-3E7846B5DE88}" type="pres">
      <dgm:prSet presAssocID="{67433A97-DE2B-4E4D-AE91-269114020820}" presName="quadrant1" presStyleLbl="node1" presStyleIdx="0" presStyleCnt="4" custScaleX="63848" custScaleY="76454">
        <dgm:presLayoutVars>
          <dgm:chMax val="1"/>
          <dgm:bulletEnabled val="1"/>
        </dgm:presLayoutVars>
      </dgm:prSet>
      <dgm:spPr/>
    </dgm:pt>
    <dgm:pt modelId="{BA522BBD-51E0-4B3E-83B7-46A6A8782ADD}" type="pres">
      <dgm:prSet presAssocID="{67433A97-DE2B-4E4D-AE91-269114020820}" presName="quadrant2" presStyleLbl="node1" presStyleIdx="1" presStyleCnt="4" custScaleX="70616" custScaleY="76834">
        <dgm:presLayoutVars>
          <dgm:chMax val="1"/>
          <dgm:bulletEnabled val="1"/>
        </dgm:presLayoutVars>
      </dgm:prSet>
      <dgm:spPr/>
    </dgm:pt>
    <dgm:pt modelId="{BC5C1864-20DA-4648-BF0E-C3FD1536EDBD}" type="pres">
      <dgm:prSet presAssocID="{67433A97-DE2B-4E4D-AE91-269114020820}" presName="quadrant3" presStyleLbl="node1" presStyleIdx="2" presStyleCnt="4" custScaleX="70691" custScaleY="76759">
        <dgm:presLayoutVars>
          <dgm:chMax val="1"/>
          <dgm:bulletEnabled val="1"/>
        </dgm:presLayoutVars>
      </dgm:prSet>
      <dgm:spPr/>
    </dgm:pt>
    <dgm:pt modelId="{AA61C698-200C-49EF-9E7F-DE54EB289C22}" type="pres">
      <dgm:prSet presAssocID="{67433A97-DE2B-4E4D-AE91-269114020820}" presName="quadrant4" presStyleLbl="node1" presStyleIdx="3" presStyleCnt="4" custScaleX="63070" custScaleY="73647">
        <dgm:presLayoutVars>
          <dgm:chMax val="1"/>
          <dgm:bulletEnabled val="1"/>
        </dgm:presLayoutVars>
      </dgm:prSet>
      <dgm:spPr/>
    </dgm:pt>
    <dgm:pt modelId="{BC4AD2B4-C1F2-49CE-9476-50A8841A59CA}" type="pres">
      <dgm:prSet presAssocID="{67433A97-DE2B-4E4D-AE91-269114020820}" presName="quadrantPlaceholder" presStyleCnt="0"/>
      <dgm:spPr/>
    </dgm:pt>
    <dgm:pt modelId="{D6A91A97-A401-450B-A85C-B5C15DBBE8FE}" type="pres">
      <dgm:prSet presAssocID="{67433A97-DE2B-4E4D-AE91-269114020820}" presName="center1" presStyleLbl="fgShp" presStyleIdx="0" presStyleCnt="2" custLinFactNeighborX="1056" custLinFactNeighborY="-15837"/>
      <dgm:spPr/>
    </dgm:pt>
    <dgm:pt modelId="{64C2DD35-D33F-435A-A840-FE8D23905551}" type="pres">
      <dgm:prSet presAssocID="{67433A97-DE2B-4E4D-AE91-269114020820}" presName="center2" presStyleLbl="fgShp" presStyleIdx="1" presStyleCnt="2" custLinFactNeighborX="1127" custLinFactNeighborY="30769"/>
      <dgm:spPr/>
    </dgm:pt>
  </dgm:ptLst>
  <dgm:cxnLst>
    <dgm:cxn modelId="{7EB62901-E1F2-4471-AA43-E50DF798D410}" srcId="{5BACFF2A-5F2F-44A5-98D5-F16F193889A2}" destId="{B9A8779E-9367-4C21-9829-F2D1A7207D03}" srcOrd="0" destOrd="0" parTransId="{67B6354F-87E6-408E-958F-53EF3440185F}" sibTransId="{FECEADA5-446E-45D9-8C19-6C2DFE84E2CD}"/>
    <dgm:cxn modelId="{496A3104-BE91-42AD-B71E-C6FB779F248B}" type="presOf" srcId="{C9BD651C-EDBF-41F5-8C02-B978A2B4ADE9}" destId="{D81CD023-1D64-44D7-96E0-48F605BFEF1C}" srcOrd="1" destOrd="0" presId="urn:microsoft.com/office/officeart/2005/8/layout/cycle4"/>
    <dgm:cxn modelId="{E9E0D109-B59D-463E-8F1B-84BCF6F4982A}" type="presOf" srcId="{40447D44-505A-462F-9454-E0B36951C948}" destId="{C1129101-54C8-4190-B854-6D2EE8FF3A09}" srcOrd="0" destOrd="0" presId="urn:microsoft.com/office/officeart/2005/8/layout/cycle4"/>
    <dgm:cxn modelId="{E429930D-7322-4B98-B4E0-8BDCC04ABC38}" srcId="{18FD6CBE-8942-41AB-BFBF-A09501713E17}" destId="{2935A61C-6F3C-4FA0-B51B-DB075163BC1F}" srcOrd="1" destOrd="0" parTransId="{2BD85AD9-25E6-45CD-B0DC-1A8C7750E714}" sibTransId="{5B03F3A4-E2EF-4B51-B6C0-9793542E2E5D}"/>
    <dgm:cxn modelId="{5D22F713-B86D-4E4A-A34E-FC6460BFE63C}" type="presOf" srcId="{4E04C679-2C38-4EC0-B030-8475DA753CBC}" destId="{991FDDAC-15BC-40BE-99A7-31DC518C190B}" srcOrd="1" destOrd="0" presId="urn:microsoft.com/office/officeart/2005/8/layout/cycle4"/>
    <dgm:cxn modelId="{4A37E91B-6A7C-401B-A782-7D97F24027D5}" srcId="{71603B80-DB97-4C4F-8DF6-DE25DBD1B06E}" destId="{5E928DF5-1D1B-4AF1-87CF-4136A7F50275}" srcOrd="1" destOrd="0" parTransId="{1B6AED87-A594-4DB8-879D-35D4CB9A5B6C}" sibTransId="{E7BD67B9-8BE4-4FDA-9E45-35A3CF642AC9}"/>
    <dgm:cxn modelId="{CE601622-3D4A-4676-950E-B893AE7C0932}" type="presOf" srcId="{121993D9-FFD3-476B-B008-8E3A90F9ED6A}" destId="{BA522BBD-51E0-4B3E-83B7-46A6A8782ADD}" srcOrd="0" destOrd="0" presId="urn:microsoft.com/office/officeart/2005/8/layout/cycle4"/>
    <dgm:cxn modelId="{F2FBB323-7D1E-437E-BEC7-0D6465EE2196}" type="presOf" srcId="{67433A97-DE2B-4E4D-AE91-269114020820}" destId="{291FD942-0E0C-4BF8-9427-B3E3A8318846}" srcOrd="0" destOrd="0" presId="urn:microsoft.com/office/officeart/2005/8/layout/cycle4"/>
    <dgm:cxn modelId="{776E8C27-21A9-4491-B477-362F958864C5}" srcId="{71603B80-DB97-4C4F-8DF6-DE25DBD1B06E}" destId="{C9BD651C-EDBF-41F5-8C02-B978A2B4ADE9}" srcOrd="0" destOrd="0" parTransId="{FF39B386-0C3E-4E96-8A9F-EE60E272A9F1}" sibTransId="{CEC9DED8-EF00-4825-9E1C-4D2BA2FC60B0}"/>
    <dgm:cxn modelId="{B5CFF528-77B1-4CF5-A3A2-09B69E798F78}" type="presOf" srcId="{71603B80-DB97-4C4F-8DF6-DE25DBD1B06E}" destId="{BC5C1864-20DA-4648-BF0E-C3FD1536EDBD}" srcOrd="0" destOrd="0" presId="urn:microsoft.com/office/officeart/2005/8/layout/cycle4"/>
    <dgm:cxn modelId="{17A41C2E-BF04-4BE8-9B47-D7720E812CAD}" srcId="{67433A97-DE2B-4E4D-AE91-269114020820}" destId="{121993D9-FFD3-476B-B008-8E3A90F9ED6A}" srcOrd="1" destOrd="0" parTransId="{98EA7877-17E7-42A3-ABCA-AD179EAC3374}" sibTransId="{6EBC2554-C44C-45EF-94CE-02E04020BEE8}"/>
    <dgm:cxn modelId="{91E83130-56DD-49C1-9999-7891AD06E45F}" srcId="{67433A97-DE2B-4E4D-AE91-269114020820}" destId="{5BACFF2A-5F2F-44A5-98D5-F16F193889A2}" srcOrd="3" destOrd="0" parTransId="{F06188CF-ED59-40F2-9ECA-AC1D9879154D}" sibTransId="{DC44B357-7FB2-4D7E-A9DA-A9FE9C5F12E7}"/>
    <dgm:cxn modelId="{1E1CE933-6CE3-47F9-B4FF-3292EB929F80}" type="presOf" srcId="{5BACFF2A-5F2F-44A5-98D5-F16F193889A2}" destId="{AA61C698-200C-49EF-9E7F-DE54EB289C22}" srcOrd="0" destOrd="0" presId="urn:microsoft.com/office/officeart/2005/8/layout/cycle4"/>
    <dgm:cxn modelId="{CBCEE835-4FB7-4F5A-B448-61565916A643}" srcId="{18FD6CBE-8942-41AB-BFBF-A09501713E17}" destId="{40447D44-505A-462F-9454-E0B36951C948}" srcOrd="0" destOrd="0" parTransId="{134C0A90-2606-4D99-A7E0-DEBCD3ECDEFF}" sibTransId="{0CF14812-D807-44F9-A483-EEB948909018}"/>
    <dgm:cxn modelId="{E1378562-E4A4-4B41-8B04-5D6A7B4989E0}" srcId="{121993D9-FFD3-476B-B008-8E3A90F9ED6A}" destId="{4E04C679-2C38-4EC0-B030-8475DA753CBC}" srcOrd="0" destOrd="0" parTransId="{F9C55873-4464-4BFF-8294-845216959CA2}" sibTransId="{65372418-3D73-4BB0-A682-7B758C2F0556}"/>
    <dgm:cxn modelId="{82B2C342-F7C6-4528-8494-B31DCB71557E}" type="presOf" srcId="{2935A61C-6F3C-4FA0-B51B-DB075163BC1F}" destId="{C1129101-54C8-4190-B854-6D2EE8FF3A09}" srcOrd="0" destOrd="1" presId="urn:microsoft.com/office/officeart/2005/8/layout/cycle4"/>
    <dgm:cxn modelId="{38406251-6D44-4622-8D7D-60B8C38FD75F}" type="presOf" srcId="{B9A8779E-9367-4C21-9829-F2D1A7207D03}" destId="{8AA5F805-1F49-4D57-99AF-DFC86D2D0672}" srcOrd="0" destOrd="0" presId="urn:microsoft.com/office/officeart/2005/8/layout/cycle4"/>
    <dgm:cxn modelId="{08EFCD73-1A0F-4D3D-A307-EBC7083D893F}" type="presOf" srcId="{4E04C679-2C38-4EC0-B030-8475DA753CBC}" destId="{3F7893A4-F2BA-45E1-BCD6-C174DECA876E}" srcOrd="0" destOrd="0" presId="urn:microsoft.com/office/officeart/2005/8/layout/cycle4"/>
    <dgm:cxn modelId="{990A2876-9EC2-407E-A4DD-F72E8E4378CF}" type="presOf" srcId="{40447D44-505A-462F-9454-E0B36951C948}" destId="{F79691AF-E200-452D-9B42-3DD47B2A3BF2}" srcOrd="1" destOrd="0" presId="urn:microsoft.com/office/officeart/2005/8/layout/cycle4"/>
    <dgm:cxn modelId="{15D0237B-FB82-4964-9752-1E68212F7F8C}" type="presOf" srcId="{C9BD651C-EDBF-41F5-8C02-B978A2B4ADE9}" destId="{F94B4CBA-78C0-4051-94D7-BCB155671102}" srcOrd="0" destOrd="0" presId="urn:microsoft.com/office/officeart/2005/8/layout/cycle4"/>
    <dgm:cxn modelId="{3C9430B0-CCE9-4B20-B4E4-A4C1798FC865}" srcId="{67433A97-DE2B-4E4D-AE91-269114020820}" destId="{18FD6CBE-8942-41AB-BFBF-A09501713E17}" srcOrd="0" destOrd="0" parTransId="{73719EF4-F320-4995-85BA-1949046B4B48}" sibTransId="{62FD445D-FF5F-4559-819A-E32E45E50167}"/>
    <dgm:cxn modelId="{E12A13B2-BDDC-4901-8809-BEE09340DF78}" type="presOf" srcId="{18FD6CBE-8942-41AB-BFBF-A09501713E17}" destId="{7E3E40A1-799A-4F14-BF23-3E7846B5DE88}" srcOrd="0" destOrd="0" presId="urn:microsoft.com/office/officeart/2005/8/layout/cycle4"/>
    <dgm:cxn modelId="{1E2A2DBF-00CB-460E-B7E8-1918D7848A9D}" type="presOf" srcId="{5E928DF5-1D1B-4AF1-87CF-4136A7F50275}" destId="{F94B4CBA-78C0-4051-94D7-BCB155671102}" srcOrd="0" destOrd="1" presId="urn:microsoft.com/office/officeart/2005/8/layout/cycle4"/>
    <dgm:cxn modelId="{AE8773D8-5910-4067-9712-93ED82FF41FD}" type="presOf" srcId="{B9A8779E-9367-4C21-9829-F2D1A7207D03}" destId="{A17B966C-B7A0-40ED-8C69-64A93ED0946C}" srcOrd="1" destOrd="0" presId="urn:microsoft.com/office/officeart/2005/8/layout/cycle4"/>
    <dgm:cxn modelId="{29F301DA-8F87-4C81-A8CC-D6C3075018A3}" type="presOf" srcId="{5E928DF5-1D1B-4AF1-87CF-4136A7F50275}" destId="{D81CD023-1D64-44D7-96E0-48F605BFEF1C}" srcOrd="1" destOrd="1" presId="urn:microsoft.com/office/officeart/2005/8/layout/cycle4"/>
    <dgm:cxn modelId="{32980BDB-9604-40B1-8B83-A7F2F6305F63}" srcId="{67433A97-DE2B-4E4D-AE91-269114020820}" destId="{71603B80-DB97-4C4F-8DF6-DE25DBD1B06E}" srcOrd="2" destOrd="0" parTransId="{3D1EDBE0-92FC-492B-8744-9FA34405E4AC}" sibTransId="{1056B3D2-10E5-420A-9130-DE5DCEE641EB}"/>
    <dgm:cxn modelId="{94F202F6-0BFD-48A8-AFAA-29D0FF1BAE58}" type="presOf" srcId="{2935A61C-6F3C-4FA0-B51B-DB075163BC1F}" destId="{F79691AF-E200-452D-9B42-3DD47B2A3BF2}" srcOrd="1" destOrd="1" presId="urn:microsoft.com/office/officeart/2005/8/layout/cycle4"/>
    <dgm:cxn modelId="{9D643CFA-BA60-4635-86D3-8CFA63C4D06D}" type="presParOf" srcId="{291FD942-0E0C-4BF8-9427-B3E3A8318846}" destId="{B70B7B10-86DE-4CB7-9DAB-9855E323B7CD}" srcOrd="0" destOrd="0" presId="urn:microsoft.com/office/officeart/2005/8/layout/cycle4"/>
    <dgm:cxn modelId="{2447C6C9-C0C6-415E-A30A-F119CDAE0D57}" type="presParOf" srcId="{B70B7B10-86DE-4CB7-9DAB-9855E323B7CD}" destId="{A807DE93-41BF-47B6-96DD-F82AFE6586C1}" srcOrd="0" destOrd="0" presId="urn:microsoft.com/office/officeart/2005/8/layout/cycle4"/>
    <dgm:cxn modelId="{259CEDAB-F1C6-4C19-AD08-A67F5CA85EB1}" type="presParOf" srcId="{A807DE93-41BF-47B6-96DD-F82AFE6586C1}" destId="{C1129101-54C8-4190-B854-6D2EE8FF3A09}" srcOrd="0" destOrd="0" presId="urn:microsoft.com/office/officeart/2005/8/layout/cycle4"/>
    <dgm:cxn modelId="{C488C901-C017-449E-AF80-56ADA67E57D6}" type="presParOf" srcId="{A807DE93-41BF-47B6-96DD-F82AFE6586C1}" destId="{F79691AF-E200-452D-9B42-3DD47B2A3BF2}" srcOrd="1" destOrd="0" presId="urn:microsoft.com/office/officeart/2005/8/layout/cycle4"/>
    <dgm:cxn modelId="{1CB564F3-439B-4C42-8294-2CAF737A5620}" type="presParOf" srcId="{B70B7B10-86DE-4CB7-9DAB-9855E323B7CD}" destId="{2B16773B-A5C1-45C4-A58B-7297801FCCDB}" srcOrd="1" destOrd="0" presId="urn:microsoft.com/office/officeart/2005/8/layout/cycle4"/>
    <dgm:cxn modelId="{E93B0898-7F37-450E-A496-0C33C4C74D70}" type="presParOf" srcId="{2B16773B-A5C1-45C4-A58B-7297801FCCDB}" destId="{3F7893A4-F2BA-45E1-BCD6-C174DECA876E}" srcOrd="0" destOrd="0" presId="urn:microsoft.com/office/officeart/2005/8/layout/cycle4"/>
    <dgm:cxn modelId="{6EED1248-5391-4998-B292-A6EEAEE5EF98}" type="presParOf" srcId="{2B16773B-A5C1-45C4-A58B-7297801FCCDB}" destId="{991FDDAC-15BC-40BE-99A7-31DC518C190B}" srcOrd="1" destOrd="0" presId="urn:microsoft.com/office/officeart/2005/8/layout/cycle4"/>
    <dgm:cxn modelId="{FFB32ECE-8A54-4FEF-9FFB-81244F639C59}" type="presParOf" srcId="{B70B7B10-86DE-4CB7-9DAB-9855E323B7CD}" destId="{BC59DB83-1915-4495-AAF9-B7E0D8F40868}" srcOrd="2" destOrd="0" presId="urn:microsoft.com/office/officeart/2005/8/layout/cycle4"/>
    <dgm:cxn modelId="{02E0A05B-A728-4036-BFA3-F04EC350F55D}" type="presParOf" srcId="{BC59DB83-1915-4495-AAF9-B7E0D8F40868}" destId="{F94B4CBA-78C0-4051-94D7-BCB155671102}" srcOrd="0" destOrd="0" presId="urn:microsoft.com/office/officeart/2005/8/layout/cycle4"/>
    <dgm:cxn modelId="{9584128C-21EE-4017-883C-E42606751C11}" type="presParOf" srcId="{BC59DB83-1915-4495-AAF9-B7E0D8F40868}" destId="{D81CD023-1D64-44D7-96E0-48F605BFEF1C}" srcOrd="1" destOrd="0" presId="urn:microsoft.com/office/officeart/2005/8/layout/cycle4"/>
    <dgm:cxn modelId="{D72E18D8-8DF3-4E0E-81C3-E5B7F0FA7659}" type="presParOf" srcId="{B70B7B10-86DE-4CB7-9DAB-9855E323B7CD}" destId="{A418349F-7689-43D1-9926-A4609A4ED7FE}" srcOrd="3" destOrd="0" presId="urn:microsoft.com/office/officeart/2005/8/layout/cycle4"/>
    <dgm:cxn modelId="{EF371241-4DEF-4D9C-AF34-ADF38CBF594B}" type="presParOf" srcId="{A418349F-7689-43D1-9926-A4609A4ED7FE}" destId="{8AA5F805-1F49-4D57-99AF-DFC86D2D0672}" srcOrd="0" destOrd="0" presId="urn:microsoft.com/office/officeart/2005/8/layout/cycle4"/>
    <dgm:cxn modelId="{36455CA3-C812-47E4-8591-B2AB434ADEDA}" type="presParOf" srcId="{A418349F-7689-43D1-9926-A4609A4ED7FE}" destId="{A17B966C-B7A0-40ED-8C69-64A93ED0946C}" srcOrd="1" destOrd="0" presId="urn:microsoft.com/office/officeart/2005/8/layout/cycle4"/>
    <dgm:cxn modelId="{C8C5774F-3CEF-402C-B4BD-B00AA6185E37}" type="presParOf" srcId="{B70B7B10-86DE-4CB7-9DAB-9855E323B7CD}" destId="{066A3733-EC4B-45CE-A425-FA28D1D12E4F}" srcOrd="4" destOrd="0" presId="urn:microsoft.com/office/officeart/2005/8/layout/cycle4"/>
    <dgm:cxn modelId="{070B8F99-08D3-4810-9221-FFC9519C1CE7}" type="presParOf" srcId="{291FD942-0E0C-4BF8-9427-B3E3A8318846}" destId="{7D9F5DDA-F5BB-4307-AC95-94003D290204}" srcOrd="1" destOrd="0" presId="urn:microsoft.com/office/officeart/2005/8/layout/cycle4"/>
    <dgm:cxn modelId="{0EBD28AB-98A0-4C0F-8F6E-DC7CC2D82171}" type="presParOf" srcId="{7D9F5DDA-F5BB-4307-AC95-94003D290204}" destId="{7E3E40A1-799A-4F14-BF23-3E7846B5DE88}" srcOrd="0" destOrd="0" presId="urn:microsoft.com/office/officeart/2005/8/layout/cycle4"/>
    <dgm:cxn modelId="{3F96DE20-9AFA-4817-94BC-EB2249B10273}" type="presParOf" srcId="{7D9F5DDA-F5BB-4307-AC95-94003D290204}" destId="{BA522BBD-51E0-4B3E-83B7-46A6A8782ADD}" srcOrd="1" destOrd="0" presId="urn:microsoft.com/office/officeart/2005/8/layout/cycle4"/>
    <dgm:cxn modelId="{B146C1C7-E779-428F-8F44-B1347F12008B}" type="presParOf" srcId="{7D9F5DDA-F5BB-4307-AC95-94003D290204}" destId="{BC5C1864-20DA-4648-BF0E-C3FD1536EDBD}" srcOrd="2" destOrd="0" presId="urn:microsoft.com/office/officeart/2005/8/layout/cycle4"/>
    <dgm:cxn modelId="{485B9854-DC09-4A63-AD68-3BD056A88B35}" type="presParOf" srcId="{7D9F5DDA-F5BB-4307-AC95-94003D290204}" destId="{AA61C698-200C-49EF-9E7F-DE54EB289C22}" srcOrd="3" destOrd="0" presId="urn:microsoft.com/office/officeart/2005/8/layout/cycle4"/>
    <dgm:cxn modelId="{8658900B-7C76-484F-8208-19E2684CC1B4}" type="presParOf" srcId="{7D9F5DDA-F5BB-4307-AC95-94003D290204}" destId="{BC4AD2B4-C1F2-49CE-9476-50A8841A59CA}" srcOrd="4" destOrd="0" presId="urn:microsoft.com/office/officeart/2005/8/layout/cycle4"/>
    <dgm:cxn modelId="{EADC9D79-F148-4D85-8295-0F275737C5A7}" type="presParOf" srcId="{291FD942-0E0C-4BF8-9427-B3E3A8318846}" destId="{D6A91A97-A401-450B-A85C-B5C15DBBE8FE}" srcOrd="2" destOrd="0" presId="urn:microsoft.com/office/officeart/2005/8/layout/cycle4"/>
    <dgm:cxn modelId="{7C038112-3A18-4CBC-994B-C2D2971C43D9}" type="presParOf" srcId="{291FD942-0E0C-4BF8-9427-B3E3A8318846}" destId="{64C2DD35-D33F-435A-A840-FE8D23905551}"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C0C66E-E25D-4937-89A7-80B632EA175A}" type="doc">
      <dgm:prSet loTypeId="urn:microsoft.com/office/officeart/2005/8/layout/process1" loCatId="process" qsTypeId="urn:microsoft.com/office/officeart/2005/8/quickstyle/simple1" qsCatId="simple" csTypeId="urn:microsoft.com/office/officeart/2005/8/colors/accent1_1" csCatId="accent1" phldr="1"/>
      <dgm:spPr/>
    </dgm:pt>
    <dgm:pt modelId="{39766896-6850-413E-AD69-0CD1B08B44DF}">
      <dgm:prSet phldrT="[Texto]" custT="1"/>
      <dgm:spPr/>
      <dgm:t>
        <a:bodyPr/>
        <a:lstStyle/>
        <a:p>
          <a:pPr algn="l"/>
          <a:r>
            <a:rPr lang="es-CL" sz="1200" b="1" i="0" dirty="0">
              <a:latin typeface="gobCL"/>
            </a:rPr>
            <a:t>Reserva Legal:</a:t>
          </a:r>
        </a:p>
        <a:p>
          <a:pPr algn="l"/>
          <a:r>
            <a:rPr lang="es-CL" sz="900" b="0" i="0" dirty="0">
              <a:latin typeface="gobCL"/>
            </a:rPr>
            <a:t>Cuota de 1% obligatoria para organismos del Estado y municipalidades con 100 o más funcionarios</a:t>
          </a:r>
        </a:p>
        <a:p>
          <a:pPr algn="ctr"/>
          <a:endParaRPr lang="es-CL" sz="900" dirty="0"/>
        </a:p>
      </dgm:t>
    </dgm:pt>
    <dgm:pt modelId="{20537D7E-1DC3-48D1-BE02-CD66EFB275E9}" type="parTrans" cxnId="{8EF0DAD3-9F0F-4A1F-B91E-BEDF5E3A6100}">
      <dgm:prSet/>
      <dgm:spPr/>
      <dgm:t>
        <a:bodyPr/>
        <a:lstStyle/>
        <a:p>
          <a:endParaRPr lang="es-CL"/>
        </a:p>
      </dgm:t>
    </dgm:pt>
    <dgm:pt modelId="{1D5A0735-94E2-427F-AA1E-E5D672532018}" type="sibTrans" cxnId="{8EF0DAD3-9F0F-4A1F-B91E-BEDF5E3A6100}">
      <dgm:prSet/>
      <dgm:spPr/>
      <dgm:t>
        <a:bodyPr/>
        <a:lstStyle/>
        <a:p>
          <a:endParaRPr lang="es-CL"/>
        </a:p>
      </dgm:t>
    </dgm:pt>
    <dgm:pt modelId="{0A9323B6-C92D-496E-B5EB-DFAC9654528F}">
      <dgm:prSet custT="1"/>
      <dgm:spPr/>
      <dgm:t>
        <a:bodyPr/>
        <a:lstStyle/>
        <a:p>
          <a:pPr algn="just"/>
          <a:r>
            <a:rPr lang="es-CL" sz="1200" b="1" i="0" dirty="0">
              <a:latin typeface="gobCL"/>
            </a:rPr>
            <a:t>Selección Preferente:</a:t>
          </a:r>
        </a:p>
        <a:p>
          <a:pPr algn="l"/>
          <a:r>
            <a:rPr lang="es-CL" sz="900" b="0" i="0" dirty="0">
              <a:latin typeface="gobCL"/>
            </a:rPr>
            <a:t>En los procesos de selección de personal, en igualdad de oportunidades</a:t>
          </a:r>
        </a:p>
      </dgm:t>
    </dgm:pt>
    <dgm:pt modelId="{D836B752-4964-47F0-87B2-F4B6E255FF17}" type="parTrans" cxnId="{8DDE6FCB-7A42-4829-84D3-7F0E5A5B867A}">
      <dgm:prSet/>
      <dgm:spPr/>
      <dgm:t>
        <a:bodyPr/>
        <a:lstStyle/>
        <a:p>
          <a:endParaRPr lang="es-CL"/>
        </a:p>
      </dgm:t>
    </dgm:pt>
    <dgm:pt modelId="{FE7A34BE-E6C1-4507-B1E1-E7B55A70758D}" type="sibTrans" cxnId="{8DDE6FCB-7A42-4829-84D3-7F0E5A5B867A}">
      <dgm:prSet/>
      <dgm:spPr/>
      <dgm:t>
        <a:bodyPr/>
        <a:lstStyle/>
        <a:p>
          <a:endParaRPr lang="es-CL"/>
        </a:p>
      </dgm:t>
    </dgm:pt>
    <dgm:pt modelId="{9AE05C76-509F-445E-A76B-E46760EBF4EC}">
      <dgm:prSet custT="1"/>
      <dgm:spPr/>
      <dgm:t>
        <a:bodyPr/>
        <a:lstStyle/>
        <a:p>
          <a:pPr algn="l"/>
          <a:r>
            <a:rPr lang="es-CL" sz="1050" b="1" i="0" dirty="0">
              <a:latin typeface="gobCL"/>
            </a:rPr>
            <a:t>Prohibición de discriminación arbitrariamente por motivos de discapacidad:</a:t>
          </a:r>
        </a:p>
        <a:p>
          <a:pPr algn="l"/>
          <a:r>
            <a:rPr lang="es-CL" sz="900" b="0" i="0" dirty="0">
              <a:latin typeface="gobCL"/>
            </a:rPr>
            <a:t>Que se traduzca en exclusiones o preferencias.</a:t>
          </a:r>
        </a:p>
        <a:p>
          <a:pPr algn="l"/>
          <a:r>
            <a:rPr lang="es-CL" sz="900" b="0" i="0" dirty="0">
              <a:latin typeface="gobCL"/>
            </a:rPr>
            <a:t>Modificación del Estatuto Administrativo</a:t>
          </a:r>
        </a:p>
      </dgm:t>
    </dgm:pt>
    <dgm:pt modelId="{E85FA385-E07C-4241-B1DB-23ECD6E0D4BE}" type="parTrans" cxnId="{B2DE7E54-046C-46BC-B986-874957AC4C4C}">
      <dgm:prSet/>
      <dgm:spPr/>
      <dgm:t>
        <a:bodyPr/>
        <a:lstStyle/>
        <a:p>
          <a:endParaRPr lang="es-CL"/>
        </a:p>
      </dgm:t>
    </dgm:pt>
    <dgm:pt modelId="{709D2AE0-2DFA-45B5-9425-E83DB94C697C}" type="sibTrans" cxnId="{B2DE7E54-046C-46BC-B986-874957AC4C4C}">
      <dgm:prSet/>
      <dgm:spPr/>
      <dgm:t>
        <a:bodyPr/>
        <a:lstStyle/>
        <a:p>
          <a:endParaRPr lang="es-CL"/>
        </a:p>
      </dgm:t>
    </dgm:pt>
    <dgm:pt modelId="{7C94C923-65E5-4719-AEC6-3C1FC86EBA23}">
      <dgm:prSet custT="1"/>
      <dgm:spPr/>
      <dgm:t>
        <a:bodyPr/>
        <a:lstStyle/>
        <a:p>
          <a:pPr algn="l"/>
          <a:r>
            <a:rPr lang="es-CL" sz="1100" b="1" i="0" dirty="0">
              <a:latin typeface="gobCL"/>
            </a:rPr>
            <a:t>Fiscalización</a:t>
          </a:r>
        </a:p>
        <a:p>
          <a:pPr algn="l"/>
          <a:r>
            <a:rPr lang="es-CL" sz="900" b="0" i="0" dirty="0">
              <a:latin typeface="gobCL"/>
            </a:rPr>
            <a:t>Justificación fundada incumplimiento:</a:t>
          </a:r>
        </a:p>
        <a:p>
          <a:pPr algn="l"/>
          <a:r>
            <a:rPr lang="es-CL" sz="900" b="0" i="0" dirty="0">
              <a:latin typeface="gobCL"/>
            </a:rPr>
            <a:t>1) Naturaleza de las funciones</a:t>
          </a:r>
        </a:p>
        <a:p>
          <a:pPr algn="l"/>
          <a:r>
            <a:rPr lang="es-CL" sz="900" b="0" i="0" dirty="0">
              <a:latin typeface="gobCL"/>
            </a:rPr>
            <a:t>2) Falta de cupos disponibles</a:t>
          </a:r>
        </a:p>
        <a:p>
          <a:pPr algn="l"/>
          <a:r>
            <a:rPr lang="es-CL" sz="900" b="0" i="0" dirty="0">
              <a:latin typeface="gobCL"/>
            </a:rPr>
            <a:t>3) Falta de postulantes que cumplan requisitos</a:t>
          </a:r>
        </a:p>
      </dgm:t>
    </dgm:pt>
    <dgm:pt modelId="{CC94C7BF-D90B-446E-8D23-1E3748AC41E8}" type="parTrans" cxnId="{98C022CD-3562-49A2-BF55-1E3F9BE3630A}">
      <dgm:prSet/>
      <dgm:spPr/>
      <dgm:t>
        <a:bodyPr/>
        <a:lstStyle/>
        <a:p>
          <a:endParaRPr lang="es-CL"/>
        </a:p>
      </dgm:t>
    </dgm:pt>
    <dgm:pt modelId="{EB18A843-1307-47BC-A646-D09C0D92A339}" type="sibTrans" cxnId="{98C022CD-3562-49A2-BF55-1E3F9BE3630A}">
      <dgm:prSet/>
      <dgm:spPr/>
      <dgm:t>
        <a:bodyPr/>
        <a:lstStyle/>
        <a:p>
          <a:endParaRPr lang="es-CL"/>
        </a:p>
      </dgm:t>
    </dgm:pt>
    <dgm:pt modelId="{EA80AF4E-742A-486E-9F4E-E42583B91950}">
      <dgm:prSet custT="1"/>
      <dgm:spPr/>
      <dgm:t>
        <a:bodyPr/>
        <a:lstStyle/>
        <a:p>
          <a:pPr algn="l"/>
          <a:r>
            <a:rPr lang="es-CL" sz="1200" b="1" i="0" dirty="0">
              <a:latin typeface="gobCL"/>
            </a:rPr>
            <a:t>Evaluación Inicial:</a:t>
          </a:r>
        </a:p>
        <a:p>
          <a:pPr algn="l"/>
          <a:r>
            <a:rPr lang="es-CL" sz="900" b="0" i="0" dirty="0">
              <a:latin typeface="gobCL"/>
            </a:rPr>
            <a:t>Durante el tercer año de vigencia</a:t>
          </a:r>
        </a:p>
      </dgm:t>
    </dgm:pt>
    <dgm:pt modelId="{576C9EB4-A086-4CD9-9831-A5882957CD40}" type="parTrans" cxnId="{68E752D4-B8CF-4EE6-A680-3B6FF675D913}">
      <dgm:prSet/>
      <dgm:spPr/>
      <dgm:t>
        <a:bodyPr/>
        <a:lstStyle/>
        <a:p>
          <a:endParaRPr lang="es-CL"/>
        </a:p>
      </dgm:t>
    </dgm:pt>
    <dgm:pt modelId="{660A8D1E-FBDA-4127-A8D9-57468938441C}" type="sibTrans" cxnId="{68E752D4-B8CF-4EE6-A680-3B6FF675D913}">
      <dgm:prSet/>
      <dgm:spPr/>
      <dgm:t>
        <a:bodyPr/>
        <a:lstStyle/>
        <a:p>
          <a:endParaRPr lang="es-CL"/>
        </a:p>
      </dgm:t>
    </dgm:pt>
    <dgm:pt modelId="{CB869C85-E810-497C-B978-41A80F20691C}">
      <dgm:prSet custT="1"/>
      <dgm:spPr/>
      <dgm:t>
        <a:bodyPr/>
        <a:lstStyle/>
        <a:p>
          <a:r>
            <a:rPr lang="es-ES" sz="1200" b="1" i="0" dirty="0">
              <a:latin typeface="gobCL"/>
            </a:rPr>
            <a:t>Evaluación Permanente:</a:t>
          </a:r>
        </a:p>
        <a:p>
          <a:r>
            <a:rPr lang="es-ES" sz="900" b="0" i="0" dirty="0">
              <a:latin typeface="gobCL"/>
            </a:rPr>
            <a:t>Obligatoria.  MIDESO y MINTRAB. Cada 4 años</a:t>
          </a:r>
        </a:p>
      </dgm:t>
    </dgm:pt>
    <dgm:pt modelId="{485DD0D4-E930-4A2E-9837-5AC93614CE4A}" type="parTrans" cxnId="{57980EF1-E74A-4FBE-8735-AAB095BE5130}">
      <dgm:prSet/>
      <dgm:spPr/>
      <dgm:t>
        <a:bodyPr/>
        <a:lstStyle/>
        <a:p>
          <a:endParaRPr lang="es-ES"/>
        </a:p>
      </dgm:t>
    </dgm:pt>
    <dgm:pt modelId="{5993CE3E-0B5B-449F-96F5-08C05BED3E92}" type="sibTrans" cxnId="{57980EF1-E74A-4FBE-8735-AAB095BE5130}">
      <dgm:prSet/>
      <dgm:spPr/>
      <dgm:t>
        <a:bodyPr/>
        <a:lstStyle/>
        <a:p>
          <a:endParaRPr lang="es-ES"/>
        </a:p>
      </dgm:t>
    </dgm:pt>
    <dgm:pt modelId="{B4A89141-612C-4D66-A21B-8F829876D594}" type="pres">
      <dgm:prSet presAssocID="{7FC0C66E-E25D-4937-89A7-80B632EA175A}" presName="Name0" presStyleCnt="0">
        <dgm:presLayoutVars>
          <dgm:dir/>
          <dgm:resizeHandles val="exact"/>
        </dgm:presLayoutVars>
      </dgm:prSet>
      <dgm:spPr/>
    </dgm:pt>
    <dgm:pt modelId="{516820F8-81C8-437E-886C-C7CF78F86BC5}" type="pres">
      <dgm:prSet presAssocID="{39766896-6850-413E-AD69-0CD1B08B44DF}" presName="node" presStyleLbl="node1" presStyleIdx="0" presStyleCnt="6">
        <dgm:presLayoutVars>
          <dgm:bulletEnabled val="1"/>
        </dgm:presLayoutVars>
      </dgm:prSet>
      <dgm:spPr/>
    </dgm:pt>
    <dgm:pt modelId="{D0DFF6F5-3B07-4EC8-BB74-F803FB381A5A}" type="pres">
      <dgm:prSet presAssocID="{1D5A0735-94E2-427F-AA1E-E5D672532018}" presName="sibTrans" presStyleLbl="sibTrans2D1" presStyleIdx="0" presStyleCnt="5"/>
      <dgm:spPr/>
    </dgm:pt>
    <dgm:pt modelId="{FE977D3A-0CD9-4DF1-A231-7909F1CC1A16}" type="pres">
      <dgm:prSet presAssocID="{1D5A0735-94E2-427F-AA1E-E5D672532018}" presName="connectorText" presStyleLbl="sibTrans2D1" presStyleIdx="0" presStyleCnt="5"/>
      <dgm:spPr/>
    </dgm:pt>
    <dgm:pt modelId="{E5230979-3E78-440E-8EC0-E87D9301963E}" type="pres">
      <dgm:prSet presAssocID="{0A9323B6-C92D-496E-B5EB-DFAC9654528F}" presName="node" presStyleLbl="node1" presStyleIdx="1" presStyleCnt="6">
        <dgm:presLayoutVars>
          <dgm:bulletEnabled val="1"/>
        </dgm:presLayoutVars>
      </dgm:prSet>
      <dgm:spPr/>
    </dgm:pt>
    <dgm:pt modelId="{D9B07E10-8B63-44CA-A172-D665F7703A14}" type="pres">
      <dgm:prSet presAssocID="{FE7A34BE-E6C1-4507-B1E1-E7B55A70758D}" presName="sibTrans" presStyleLbl="sibTrans2D1" presStyleIdx="1" presStyleCnt="5"/>
      <dgm:spPr/>
    </dgm:pt>
    <dgm:pt modelId="{82B95A00-B810-42BE-BB21-B926CF4A2BD7}" type="pres">
      <dgm:prSet presAssocID="{FE7A34BE-E6C1-4507-B1E1-E7B55A70758D}" presName="connectorText" presStyleLbl="sibTrans2D1" presStyleIdx="1" presStyleCnt="5"/>
      <dgm:spPr/>
    </dgm:pt>
    <dgm:pt modelId="{C31B7852-1B50-4FC3-9FBC-DBE6615374BA}" type="pres">
      <dgm:prSet presAssocID="{9AE05C76-509F-445E-A76B-E46760EBF4EC}" presName="node" presStyleLbl="node1" presStyleIdx="2" presStyleCnt="6" custLinFactNeighborX="-8176">
        <dgm:presLayoutVars>
          <dgm:bulletEnabled val="1"/>
        </dgm:presLayoutVars>
      </dgm:prSet>
      <dgm:spPr/>
    </dgm:pt>
    <dgm:pt modelId="{17BED90E-7B3D-4CAD-A0FA-4023D0C9838D}" type="pres">
      <dgm:prSet presAssocID="{709D2AE0-2DFA-45B5-9425-E83DB94C697C}" presName="sibTrans" presStyleLbl="sibTrans2D1" presStyleIdx="2" presStyleCnt="5"/>
      <dgm:spPr/>
    </dgm:pt>
    <dgm:pt modelId="{9E5F3919-3728-46EC-8E8D-E4233C8702DF}" type="pres">
      <dgm:prSet presAssocID="{709D2AE0-2DFA-45B5-9425-E83DB94C697C}" presName="connectorText" presStyleLbl="sibTrans2D1" presStyleIdx="2" presStyleCnt="5"/>
      <dgm:spPr/>
    </dgm:pt>
    <dgm:pt modelId="{F2948F7D-2DFD-47D8-B8D6-A8C563F87B66}" type="pres">
      <dgm:prSet presAssocID="{7C94C923-65E5-4719-AEC6-3C1FC86EBA23}" presName="node" presStyleLbl="node1" presStyleIdx="3" presStyleCnt="6">
        <dgm:presLayoutVars>
          <dgm:bulletEnabled val="1"/>
        </dgm:presLayoutVars>
      </dgm:prSet>
      <dgm:spPr/>
    </dgm:pt>
    <dgm:pt modelId="{E5EC34E6-EA9F-4017-A07E-096A2609B1F5}" type="pres">
      <dgm:prSet presAssocID="{EB18A843-1307-47BC-A646-D09C0D92A339}" presName="sibTrans" presStyleLbl="sibTrans2D1" presStyleIdx="3" presStyleCnt="5"/>
      <dgm:spPr/>
    </dgm:pt>
    <dgm:pt modelId="{C85043BD-CB58-41A9-90D3-1E3D643B1B6E}" type="pres">
      <dgm:prSet presAssocID="{EB18A843-1307-47BC-A646-D09C0D92A339}" presName="connectorText" presStyleLbl="sibTrans2D1" presStyleIdx="3" presStyleCnt="5"/>
      <dgm:spPr/>
    </dgm:pt>
    <dgm:pt modelId="{F039336A-0E37-4758-9DA5-58F981F8B4D2}" type="pres">
      <dgm:prSet presAssocID="{CB869C85-E810-497C-B978-41A80F20691C}" presName="node" presStyleLbl="node1" presStyleIdx="4" presStyleCnt="6">
        <dgm:presLayoutVars>
          <dgm:bulletEnabled val="1"/>
        </dgm:presLayoutVars>
      </dgm:prSet>
      <dgm:spPr/>
    </dgm:pt>
    <dgm:pt modelId="{5DE33C90-1FE6-44ED-9CEE-504503B8525B}" type="pres">
      <dgm:prSet presAssocID="{5993CE3E-0B5B-449F-96F5-08C05BED3E92}" presName="sibTrans" presStyleLbl="sibTrans2D1" presStyleIdx="4" presStyleCnt="5"/>
      <dgm:spPr/>
    </dgm:pt>
    <dgm:pt modelId="{F6DBE9A3-3B7A-4BAC-96C8-CED2FD934ECE}" type="pres">
      <dgm:prSet presAssocID="{5993CE3E-0B5B-449F-96F5-08C05BED3E92}" presName="connectorText" presStyleLbl="sibTrans2D1" presStyleIdx="4" presStyleCnt="5"/>
      <dgm:spPr/>
    </dgm:pt>
    <dgm:pt modelId="{30EED440-59D2-471A-8440-5FE6A01355A2}" type="pres">
      <dgm:prSet presAssocID="{EA80AF4E-742A-486E-9F4E-E42583B91950}" presName="node" presStyleLbl="node1" presStyleIdx="5" presStyleCnt="6">
        <dgm:presLayoutVars>
          <dgm:bulletEnabled val="1"/>
        </dgm:presLayoutVars>
      </dgm:prSet>
      <dgm:spPr/>
    </dgm:pt>
  </dgm:ptLst>
  <dgm:cxnLst>
    <dgm:cxn modelId="{9C6DC900-C467-41F0-BDF9-2955AD224DC7}" type="presOf" srcId="{EA80AF4E-742A-486E-9F4E-E42583B91950}" destId="{30EED440-59D2-471A-8440-5FE6A01355A2}" srcOrd="0" destOrd="0" presId="urn:microsoft.com/office/officeart/2005/8/layout/process1"/>
    <dgm:cxn modelId="{C30FAA29-FCB2-4DB1-A8E7-C07323B5A93C}" type="presOf" srcId="{7C94C923-65E5-4719-AEC6-3C1FC86EBA23}" destId="{F2948F7D-2DFD-47D8-B8D6-A8C563F87B66}" srcOrd="0" destOrd="0" presId="urn:microsoft.com/office/officeart/2005/8/layout/process1"/>
    <dgm:cxn modelId="{CD28BD32-CD98-4907-A704-C64A7FF5412C}" type="presOf" srcId="{1D5A0735-94E2-427F-AA1E-E5D672532018}" destId="{FE977D3A-0CD9-4DF1-A231-7909F1CC1A16}" srcOrd="1" destOrd="0" presId="urn:microsoft.com/office/officeart/2005/8/layout/process1"/>
    <dgm:cxn modelId="{CDB94C3A-855A-4DAE-B7A2-97E707861C2A}" type="presOf" srcId="{9AE05C76-509F-445E-A76B-E46760EBF4EC}" destId="{C31B7852-1B50-4FC3-9FBC-DBE6615374BA}" srcOrd="0" destOrd="0" presId="urn:microsoft.com/office/officeart/2005/8/layout/process1"/>
    <dgm:cxn modelId="{C97AB346-4A69-458D-8A49-BF74DB767143}" type="presOf" srcId="{7FC0C66E-E25D-4937-89A7-80B632EA175A}" destId="{B4A89141-612C-4D66-A21B-8F829876D594}" srcOrd="0" destOrd="0" presId="urn:microsoft.com/office/officeart/2005/8/layout/process1"/>
    <dgm:cxn modelId="{EE1AD66C-DFAE-4CD7-961F-DBF27329F48C}" type="presOf" srcId="{EB18A843-1307-47BC-A646-D09C0D92A339}" destId="{C85043BD-CB58-41A9-90D3-1E3D643B1B6E}" srcOrd="1" destOrd="0" presId="urn:microsoft.com/office/officeart/2005/8/layout/process1"/>
    <dgm:cxn modelId="{8FAA6070-3436-46E7-8EFB-7BE8E19E2717}" type="presOf" srcId="{39766896-6850-413E-AD69-0CD1B08B44DF}" destId="{516820F8-81C8-437E-886C-C7CF78F86BC5}" srcOrd="0" destOrd="0" presId="urn:microsoft.com/office/officeart/2005/8/layout/process1"/>
    <dgm:cxn modelId="{B2DE7E54-046C-46BC-B986-874957AC4C4C}" srcId="{7FC0C66E-E25D-4937-89A7-80B632EA175A}" destId="{9AE05C76-509F-445E-A76B-E46760EBF4EC}" srcOrd="2" destOrd="0" parTransId="{E85FA385-E07C-4241-B1DB-23ECD6E0D4BE}" sibTransId="{709D2AE0-2DFA-45B5-9425-E83DB94C697C}"/>
    <dgm:cxn modelId="{DFB52B75-5C07-4E2C-8CE4-47BFB40C2E2C}" type="presOf" srcId="{CB869C85-E810-497C-B978-41A80F20691C}" destId="{F039336A-0E37-4758-9DA5-58F981F8B4D2}" srcOrd="0" destOrd="0" presId="urn:microsoft.com/office/officeart/2005/8/layout/process1"/>
    <dgm:cxn modelId="{2EB7B759-6533-4895-AF9E-0F4AA6C49614}" type="presOf" srcId="{709D2AE0-2DFA-45B5-9425-E83DB94C697C}" destId="{9E5F3919-3728-46EC-8E8D-E4233C8702DF}" srcOrd="1" destOrd="0" presId="urn:microsoft.com/office/officeart/2005/8/layout/process1"/>
    <dgm:cxn modelId="{72C3557E-49AC-4141-86E7-2EAEBD4C98FF}" type="presOf" srcId="{FE7A34BE-E6C1-4507-B1E1-E7B55A70758D}" destId="{D9B07E10-8B63-44CA-A172-D665F7703A14}" srcOrd="0" destOrd="0" presId="urn:microsoft.com/office/officeart/2005/8/layout/process1"/>
    <dgm:cxn modelId="{B0262890-1610-4CA5-8239-B4498B2D04C4}" type="presOf" srcId="{709D2AE0-2DFA-45B5-9425-E83DB94C697C}" destId="{17BED90E-7B3D-4CAD-A0FA-4023D0C9838D}" srcOrd="0" destOrd="0" presId="urn:microsoft.com/office/officeart/2005/8/layout/process1"/>
    <dgm:cxn modelId="{6F305A9C-2E53-4FB4-B9AA-5EB63E231756}" type="presOf" srcId="{FE7A34BE-E6C1-4507-B1E1-E7B55A70758D}" destId="{82B95A00-B810-42BE-BB21-B926CF4A2BD7}" srcOrd="1" destOrd="0" presId="urn:microsoft.com/office/officeart/2005/8/layout/process1"/>
    <dgm:cxn modelId="{5E39EEA5-479E-4386-980A-CA25AC51AC34}" type="presOf" srcId="{5993CE3E-0B5B-449F-96F5-08C05BED3E92}" destId="{F6DBE9A3-3B7A-4BAC-96C8-CED2FD934ECE}" srcOrd="1" destOrd="0" presId="urn:microsoft.com/office/officeart/2005/8/layout/process1"/>
    <dgm:cxn modelId="{8ED07AB2-001E-4DED-914F-9234629657DC}" type="presOf" srcId="{5993CE3E-0B5B-449F-96F5-08C05BED3E92}" destId="{5DE33C90-1FE6-44ED-9CEE-504503B8525B}" srcOrd="0" destOrd="0" presId="urn:microsoft.com/office/officeart/2005/8/layout/process1"/>
    <dgm:cxn modelId="{318374B3-8982-43DE-95CD-E92D484544D3}" type="presOf" srcId="{EB18A843-1307-47BC-A646-D09C0D92A339}" destId="{E5EC34E6-EA9F-4017-A07E-096A2609B1F5}" srcOrd="0" destOrd="0" presId="urn:microsoft.com/office/officeart/2005/8/layout/process1"/>
    <dgm:cxn modelId="{8DDE6FCB-7A42-4829-84D3-7F0E5A5B867A}" srcId="{7FC0C66E-E25D-4937-89A7-80B632EA175A}" destId="{0A9323B6-C92D-496E-B5EB-DFAC9654528F}" srcOrd="1" destOrd="0" parTransId="{D836B752-4964-47F0-87B2-F4B6E255FF17}" sibTransId="{FE7A34BE-E6C1-4507-B1E1-E7B55A70758D}"/>
    <dgm:cxn modelId="{98C022CD-3562-49A2-BF55-1E3F9BE3630A}" srcId="{7FC0C66E-E25D-4937-89A7-80B632EA175A}" destId="{7C94C923-65E5-4719-AEC6-3C1FC86EBA23}" srcOrd="3" destOrd="0" parTransId="{CC94C7BF-D90B-446E-8D23-1E3748AC41E8}" sibTransId="{EB18A843-1307-47BC-A646-D09C0D92A339}"/>
    <dgm:cxn modelId="{8EF0DAD3-9F0F-4A1F-B91E-BEDF5E3A6100}" srcId="{7FC0C66E-E25D-4937-89A7-80B632EA175A}" destId="{39766896-6850-413E-AD69-0CD1B08B44DF}" srcOrd="0" destOrd="0" parTransId="{20537D7E-1DC3-48D1-BE02-CD66EFB275E9}" sibTransId="{1D5A0735-94E2-427F-AA1E-E5D672532018}"/>
    <dgm:cxn modelId="{68E752D4-B8CF-4EE6-A680-3B6FF675D913}" srcId="{7FC0C66E-E25D-4937-89A7-80B632EA175A}" destId="{EA80AF4E-742A-486E-9F4E-E42583B91950}" srcOrd="5" destOrd="0" parTransId="{576C9EB4-A086-4CD9-9831-A5882957CD40}" sibTransId="{660A8D1E-FBDA-4127-A8D9-57468938441C}"/>
    <dgm:cxn modelId="{C3793EDE-848D-46FE-9544-7A0EEACC0937}" type="presOf" srcId="{1D5A0735-94E2-427F-AA1E-E5D672532018}" destId="{D0DFF6F5-3B07-4EC8-BB74-F803FB381A5A}" srcOrd="0" destOrd="0" presId="urn:microsoft.com/office/officeart/2005/8/layout/process1"/>
    <dgm:cxn modelId="{57980EF1-E74A-4FBE-8735-AAB095BE5130}" srcId="{7FC0C66E-E25D-4937-89A7-80B632EA175A}" destId="{CB869C85-E810-497C-B978-41A80F20691C}" srcOrd="4" destOrd="0" parTransId="{485DD0D4-E930-4A2E-9837-5AC93614CE4A}" sibTransId="{5993CE3E-0B5B-449F-96F5-08C05BED3E92}"/>
    <dgm:cxn modelId="{87F150FC-0BC5-49EA-8A23-F5A3783C37F7}" type="presOf" srcId="{0A9323B6-C92D-496E-B5EB-DFAC9654528F}" destId="{E5230979-3E78-440E-8EC0-E87D9301963E}" srcOrd="0" destOrd="0" presId="urn:microsoft.com/office/officeart/2005/8/layout/process1"/>
    <dgm:cxn modelId="{C96B33E9-CFC9-4CAE-9A11-F135494E3DD0}" type="presParOf" srcId="{B4A89141-612C-4D66-A21B-8F829876D594}" destId="{516820F8-81C8-437E-886C-C7CF78F86BC5}" srcOrd="0" destOrd="0" presId="urn:microsoft.com/office/officeart/2005/8/layout/process1"/>
    <dgm:cxn modelId="{811614C6-F5BD-4683-97C2-C4E3B7A7AC74}" type="presParOf" srcId="{B4A89141-612C-4D66-A21B-8F829876D594}" destId="{D0DFF6F5-3B07-4EC8-BB74-F803FB381A5A}" srcOrd="1" destOrd="0" presId="urn:microsoft.com/office/officeart/2005/8/layout/process1"/>
    <dgm:cxn modelId="{1B81CC24-8843-4F6F-ADF1-BF5917DBE1C7}" type="presParOf" srcId="{D0DFF6F5-3B07-4EC8-BB74-F803FB381A5A}" destId="{FE977D3A-0CD9-4DF1-A231-7909F1CC1A16}" srcOrd="0" destOrd="0" presId="urn:microsoft.com/office/officeart/2005/8/layout/process1"/>
    <dgm:cxn modelId="{4B040BFA-7B69-4F2D-A5CD-323AED573437}" type="presParOf" srcId="{B4A89141-612C-4D66-A21B-8F829876D594}" destId="{E5230979-3E78-440E-8EC0-E87D9301963E}" srcOrd="2" destOrd="0" presId="urn:microsoft.com/office/officeart/2005/8/layout/process1"/>
    <dgm:cxn modelId="{11D96615-940A-4D00-9EC0-EF3DEA428203}" type="presParOf" srcId="{B4A89141-612C-4D66-A21B-8F829876D594}" destId="{D9B07E10-8B63-44CA-A172-D665F7703A14}" srcOrd="3" destOrd="0" presId="urn:microsoft.com/office/officeart/2005/8/layout/process1"/>
    <dgm:cxn modelId="{06F95CDA-428D-4F73-B3BA-B8E1C3911A21}" type="presParOf" srcId="{D9B07E10-8B63-44CA-A172-D665F7703A14}" destId="{82B95A00-B810-42BE-BB21-B926CF4A2BD7}" srcOrd="0" destOrd="0" presId="urn:microsoft.com/office/officeart/2005/8/layout/process1"/>
    <dgm:cxn modelId="{A667EF46-A113-46C2-A57D-339B538A8B91}" type="presParOf" srcId="{B4A89141-612C-4D66-A21B-8F829876D594}" destId="{C31B7852-1B50-4FC3-9FBC-DBE6615374BA}" srcOrd="4" destOrd="0" presId="urn:microsoft.com/office/officeart/2005/8/layout/process1"/>
    <dgm:cxn modelId="{D7052171-1C17-48BA-9A14-88EA96F84D67}" type="presParOf" srcId="{B4A89141-612C-4D66-A21B-8F829876D594}" destId="{17BED90E-7B3D-4CAD-A0FA-4023D0C9838D}" srcOrd="5" destOrd="0" presId="urn:microsoft.com/office/officeart/2005/8/layout/process1"/>
    <dgm:cxn modelId="{CBB53A21-BB33-489E-8A35-B041A003A8C0}" type="presParOf" srcId="{17BED90E-7B3D-4CAD-A0FA-4023D0C9838D}" destId="{9E5F3919-3728-46EC-8E8D-E4233C8702DF}" srcOrd="0" destOrd="0" presId="urn:microsoft.com/office/officeart/2005/8/layout/process1"/>
    <dgm:cxn modelId="{32020362-0434-4357-981F-444A8C21ADEC}" type="presParOf" srcId="{B4A89141-612C-4D66-A21B-8F829876D594}" destId="{F2948F7D-2DFD-47D8-B8D6-A8C563F87B66}" srcOrd="6" destOrd="0" presId="urn:microsoft.com/office/officeart/2005/8/layout/process1"/>
    <dgm:cxn modelId="{7262ED76-C90D-4126-9AAB-5B34A68ACB44}" type="presParOf" srcId="{B4A89141-612C-4D66-A21B-8F829876D594}" destId="{E5EC34E6-EA9F-4017-A07E-096A2609B1F5}" srcOrd="7" destOrd="0" presId="urn:microsoft.com/office/officeart/2005/8/layout/process1"/>
    <dgm:cxn modelId="{B07F05DB-5D51-45D5-B4C7-1380334501C4}" type="presParOf" srcId="{E5EC34E6-EA9F-4017-A07E-096A2609B1F5}" destId="{C85043BD-CB58-41A9-90D3-1E3D643B1B6E}" srcOrd="0" destOrd="0" presId="urn:microsoft.com/office/officeart/2005/8/layout/process1"/>
    <dgm:cxn modelId="{89B84E1E-23CE-400E-9CDC-C3C672F9DD12}" type="presParOf" srcId="{B4A89141-612C-4D66-A21B-8F829876D594}" destId="{F039336A-0E37-4758-9DA5-58F981F8B4D2}" srcOrd="8" destOrd="0" presId="urn:microsoft.com/office/officeart/2005/8/layout/process1"/>
    <dgm:cxn modelId="{0D71FCE4-8D89-416D-9D86-C3937AE42E48}" type="presParOf" srcId="{B4A89141-612C-4D66-A21B-8F829876D594}" destId="{5DE33C90-1FE6-44ED-9CEE-504503B8525B}" srcOrd="9" destOrd="0" presId="urn:microsoft.com/office/officeart/2005/8/layout/process1"/>
    <dgm:cxn modelId="{2F0E593C-8EE7-4FE5-891F-51C7FE464B29}" type="presParOf" srcId="{5DE33C90-1FE6-44ED-9CEE-504503B8525B}" destId="{F6DBE9A3-3B7A-4BAC-96C8-CED2FD934ECE}" srcOrd="0" destOrd="0" presId="urn:microsoft.com/office/officeart/2005/8/layout/process1"/>
    <dgm:cxn modelId="{A3A0B0D1-4665-49E2-97FC-F4D6E511D7EA}" type="presParOf" srcId="{B4A89141-612C-4D66-A21B-8F829876D594}" destId="{30EED440-59D2-471A-8440-5FE6A01355A2}" srcOrd="1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C0C66E-E25D-4937-89A7-80B632EA175A}" type="doc">
      <dgm:prSet loTypeId="urn:microsoft.com/office/officeart/2005/8/layout/process1" loCatId="process" qsTypeId="urn:microsoft.com/office/officeart/2005/8/quickstyle/simple1" qsCatId="simple" csTypeId="urn:microsoft.com/office/officeart/2005/8/colors/accent1_1" csCatId="accent1" phldr="1"/>
      <dgm:spPr/>
    </dgm:pt>
    <dgm:pt modelId="{39766896-6850-413E-AD69-0CD1B08B44DF}">
      <dgm:prSet phldrT="[Texto]" custT="1"/>
      <dgm:spPr/>
      <dgm:t>
        <a:bodyPr/>
        <a:lstStyle/>
        <a:p>
          <a:pPr algn="l"/>
          <a:r>
            <a:rPr lang="es-CL" sz="1200" b="1" i="0" dirty="0">
              <a:latin typeface="gobCL"/>
            </a:rPr>
            <a:t>Reserva Legal:</a:t>
          </a:r>
        </a:p>
        <a:p>
          <a:pPr algn="l"/>
          <a:r>
            <a:rPr lang="es-CL" sz="800" b="0" i="0" dirty="0">
              <a:latin typeface="gobCL"/>
            </a:rPr>
            <a:t>Cuota de 1% obligatoria para las empresas con 100 o más trabajadores (a partir del término del primer año de vigencia de la ley).  Obligación rige inmediatamente para las empresas de 200 o más trabajadores.</a:t>
          </a:r>
        </a:p>
        <a:p>
          <a:pPr algn="ctr"/>
          <a:endParaRPr lang="es-CL" sz="900" dirty="0"/>
        </a:p>
      </dgm:t>
    </dgm:pt>
    <dgm:pt modelId="{20537D7E-1DC3-48D1-BE02-CD66EFB275E9}" type="parTrans" cxnId="{8EF0DAD3-9F0F-4A1F-B91E-BEDF5E3A6100}">
      <dgm:prSet/>
      <dgm:spPr/>
      <dgm:t>
        <a:bodyPr/>
        <a:lstStyle/>
        <a:p>
          <a:endParaRPr lang="es-CL"/>
        </a:p>
      </dgm:t>
    </dgm:pt>
    <dgm:pt modelId="{1D5A0735-94E2-427F-AA1E-E5D672532018}" type="sibTrans" cxnId="{8EF0DAD3-9F0F-4A1F-B91E-BEDF5E3A6100}">
      <dgm:prSet/>
      <dgm:spPr/>
      <dgm:t>
        <a:bodyPr/>
        <a:lstStyle/>
        <a:p>
          <a:endParaRPr lang="es-CL"/>
        </a:p>
      </dgm:t>
    </dgm:pt>
    <dgm:pt modelId="{0A9323B6-C92D-496E-B5EB-DFAC9654528F}">
      <dgm:prSet custT="1"/>
      <dgm:spPr/>
      <dgm:t>
        <a:bodyPr/>
        <a:lstStyle/>
        <a:p>
          <a:pPr algn="just"/>
          <a:r>
            <a:rPr lang="es-CL" sz="1050" b="1" i="0" dirty="0">
              <a:latin typeface="gobCL"/>
            </a:rPr>
            <a:t>Medidas Alternativas:</a:t>
          </a:r>
        </a:p>
        <a:p>
          <a:pPr algn="l"/>
          <a:r>
            <a:rPr lang="es-CL" sz="900" b="0" i="0" dirty="0">
              <a:latin typeface="gobCL"/>
            </a:rPr>
            <a:t>Razones fundadas: </a:t>
          </a:r>
        </a:p>
        <a:p>
          <a:pPr algn="l"/>
          <a:r>
            <a:rPr lang="es-CL" sz="900" b="0" i="0" dirty="0">
              <a:latin typeface="gobCL"/>
            </a:rPr>
            <a:t>1) Naturaleza de las funciones</a:t>
          </a:r>
        </a:p>
        <a:p>
          <a:pPr algn="l"/>
          <a:r>
            <a:rPr lang="es-CL" sz="900" b="0" i="0" dirty="0">
              <a:latin typeface="gobCL"/>
            </a:rPr>
            <a:t>2) Falta de personas interesadas</a:t>
          </a:r>
        </a:p>
        <a:p>
          <a:pPr algn="l"/>
          <a:r>
            <a:rPr lang="es-CL" sz="900" b="0" i="0" dirty="0">
              <a:latin typeface="gobCL"/>
            </a:rPr>
            <a:t>Comunicación anual obligatoria a la DT.</a:t>
          </a:r>
        </a:p>
      </dgm:t>
    </dgm:pt>
    <dgm:pt modelId="{D836B752-4964-47F0-87B2-F4B6E255FF17}" type="parTrans" cxnId="{8DDE6FCB-7A42-4829-84D3-7F0E5A5B867A}">
      <dgm:prSet/>
      <dgm:spPr/>
      <dgm:t>
        <a:bodyPr/>
        <a:lstStyle/>
        <a:p>
          <a:endParaRPr lang="es-CL"/>
        </a:p>
      </dgm:t>
    </dgm:pt>
    <dgm:pt modelId="{FE7A34BE-E6C1-4507-B1E1-E7B55A70758D}" type="sibTrans" cxnId="{8DDE6FCB-7A42-4829-84D3-7F0E5A5B867A}">
      <dgm:prSet/>
      <dgm:spPr/>
      <dgm:t>
        <a:bodyPr/>
        <a:lstStyle/>
        <a:p>
          <a:endParaRPr lang="es-CL"/>
        </a:p>
      </dgm:t>
    </dgm:pt>
    <dgm:pt modelId="{9AE05C76-509F-445E-A76B-E46760EBF4EC}">
      <dgm:prSet custT="1"/>
      <dgm:spPr/>
      <dgm:t>
        <a:bodyPr/>
        <a:lstStyle/>
        <a:p>
          <a:pPr algn="l"/>
          <a:r>
            <a:rPr lang="es-CL" sz="900" b="1" i="0" dirty="0">
              <a:latin typeface="gobCL"/>
            </a:rPr>
            <a:t>Fiscalización:</a:t>
          </a:r>
        </a:p>
        <a:p>
          <a:pPr algn="l"/>
          <a:r>
            <a:rPr lang="es-CL" sz="1000" b="0" i="0" dirty="0">
              <a:latin typeface="gobCL"/>
            </a:rPr>
            <a:t>Dirección del Trabajo y Servicio de Impuestos Internos</a:t>
          </a:r>
        </a:p>
      </dgm:t>
    </dgm:pt>
    <dgm:pt modelId="{E85FA385-E07C-4241-B1DB-23ECD6E0D4BE}" type="parTrans" cxnId="{B2DE7E54-046C-46BC-B986-874957AC4C4C}">
      <dgm:prSet/>
      <dgm:spPr/>
      <dgm:t>
        <a:bodyPr/>
        <a:lstStyle/>
        <a:p>
          <a:endParaRPr lang="es-CL"/>
        </a:p>
      </dgm:t>
    </dgm:pt>
    <dgm:pt modelId="{709D2AE0-2DFA-45B5-9425-E83DB94C697C}" type="sibTrans" cxnId="{B2DE7E54-046C-46BC-B986-874957AC4C4C}">
      <dgm:prSet/>
      <dgm:spPr/>
      <dgm:t>
        <a:bodyPr/>
        <a:lstStyle/>
        <a:p>
          <a:endParaRPr lang="es-CL"/>
        </a:p>
      </dgm:t>
    </dgm:pt>
    <dgm:pt modelId="{7C94C923-65E5-4719-AEC6-3C1FC86EBA23}">
      <dgm:prSet custT="1"/>
      <dgm:spPr/>
      <dgm:t>
        <a:bodyPr/>
        <a:lstStyle/>
        <a:p>
          <a:pPr algn="l"/>
          <a:r>
            <a:rPr lang="es-CL" sz="1100" b="1" i="0" dirty="0">
              <a:latin typeface="gobCL"/>
            </a:rPr>
            <a:t>Contrato de Aprendizaje:</a:t>
          </a:r>
        </a:p>
        <a:p>
          <a:pPr algn="l"/>
          <a:r>
            <a:rPr lang="es-CL" sz="900" b="0" i="0" dirty="0">
              <a:latin typeface="gobCL"/>
            </a:rPr>
            <a:t>Edad tope de 26 años (actualmente, sin límite de edad)</a:t>
          </a:r>
        </a:p>
      </dgm:t>
    </dgm:pt>
    <dgm:pt modelId="{CC94C7BF-D90B-446E-8D23-1E3748AC41E8}" type="parTrans" cxnId="{98C022CD-3562-49A2-BF55-1E3F9BE3630A}">
      <dgm:prSet/>
      <dgm:spPr/>
      <dgm:t>
        <a:bodyPr/>
        <a:lstStyle/>
        <a:p>
          <a:endParaRPr lang="es-CL"/>
        </a:p>
      </dgm:t>
    </dgm:pt>
    <dgm:pt modelId="{EB18A843-1307-47BC-A646-D09C0D92A339}" type="sibTrans" cxnId="{98C022CD-3562-49A2-BF55-1E3F9BE3630A}">
      <dgm:prSet/>
      <dgm:spPr/>
      <dgm:t>
        <a:bodyPr/>
        <a:lstStyle/>
        <a:p>
          <a:endParaRPr lang="es-CL"/>
        </a:p>
      </dgm:t>
    </dgm:pt>
    <dgm:pt modelId="{EA80AF4E-742A-486E-9F4E-E42583B91950}">
      <dgm:prSet custT="1"/>
      <dgm:spPr/>
      <dgm:t>
        <a:bodyPr/>
        <a:lstStyle/>
        <a:p>
          <a:pPr algn="l"/>
          <a:r>
            <a:rPr lang="es-CL" sz="1000" b="1" i="0" dirty="0">
              <a:latin typeface="gobCL"/>
            </a:rPr>
            <a:t>Evaluación Permanente</a:t>
          </a:r>
        </a:p>
        <a:p>
          <a:pPr algn="l"/>
          <a:r>
            <a:rPr lang="es-CL" sz="900" b="0" i="0" dirty="0">
              <a:latin typeface="gobCL"/>
            </a:rPr>
            <a:t>Cada 4 años por parte de MIDESO y MINTRAB</a:t>
          </a:r>
        </a:p>
      </dgm:t>
    </dgm:pt>
    <dgm:pt modelId="{576C9EB4-A086-4CD9-9831-A5882957CD40}" type="parTrans" cxnId="{68E752D4-B8CF-4EE6-A680-3B6FF675D913}">
      <dgm:prSet/>
      <dgm:spPr/>
      <dgm:t>
        <a:bodyPr/>
        <a:lstStyle/>
        <a:p>
          <a:endParaRPr lang="es-CL"/>
        </a:p>
      </dgm:t>
    </dgm:pt>
    <dgm:pt modelId="{660A8D1E-FBDA-4127-A8D9-57468938441C}" type="sibTrans" cxnId="{68E752D4-B8CF-4EE6-A680-3B6FF675D913}">
      <dgm:prSet/>
      <dgm:spPr/>
      <dgm:t>
        <a:bodyPr/>
        <a:lstStyle/>
        <a:p>
          <a:endParaRPr lang="es-CL"/>
        </a:p>
      </dgm:t>
    </dgm:pt>
    <dgm:pt modelId="{CB869C85-E810-497C-B978-41A80F20691C}">
      <dgm:prSet custT="1"/>
      <dgm:spPr/>
      <dgm:t>
        <a:bodyPr/>
        <a:lstStyle/>
        <a:p>
          <a:r>
            <a:rPr lang="es-ES" sz="1050" b="1" i="0" dirty="0">
              <a:latin typeface="gobCL"/>
            </a:rPr>
            <a:t>Derogación Art. 16 Ley 18.600</a:t>
          </a:r>
        </a:p>
        <a:p>
          <a:r>
            <a:rPr lang="es-ES" sz="900" b="0" i="0" dirty="0">
              <a:latin typeface="gobCL"/>
            </a:rPr>
            <a:t>Se termina posibilidad de contratar personas con discapacidad mental remuneración menor al ingreso mínimo</a:t>
          </a:r>
        </a:p>
      </dgm:t>
    </dgm:pt>
    <dgm:pt modelId="{485DD0D4-E930-4A2E-9837-5AC93614CE4A}" type="parTrans" cxnId="{57980EF1-E74A-4FBE-8735-AAB095BE5130}">
      <dgm:prSet/>
      <dgm:spPr/>
      <dgm:t>
        <a:bodyPr/>
        <a:lstStyle/>
        <a:p>
          <a:endParaRPr lang="es-ES"/>
        </a:p>
      </dgm:t>
    </dgm:pt>
    <dgm:pt modelId="{5993CE3E-0B5B-449F-96F5-08C05BED3E92}" type="sibTrans" cxnId="{57980EF1-E74A-4FBE-8735-AAB095BE5130}">
      <dgm:prSet/>
      <dgm:spPr/>
      <dgm:t>
        <a:bodyPr/>
        <a:lstStyle/>
        <a:p>
          <a:endParaRPr lang="es-ES"/>
        </a:p>
      </dgm:t>
    </dgm:pt>
    <dgm:pt modelId="{7293D163-B3C2-4977-9D7F-91F541963323}">
      <dgm:prSet custT="1"/>
      <dgm:spPr/>
      <dgm:t>
        <a:bodyPr/>
        <a:lstStyle/>
        <a:p>
          <a:r>
            <a:rPr lang="es-ES" sz="1000" b="1" dirty="0"/>
            <a:t>Evaluación Inicial de la ley: </a:t>
          </a:r>
        </a:p>
        <a:p>
          <a:r>
            <a:rPr lang="es-ES" sz="900" dirty="0"/>
            <a:t>Durante el tercer año de vigencia.  </a:t>
          </a:r>
        </a:p>
        <a:p>
          <a:r>
            <a:rPr lang="es-ES" sz="900" dirty="0"/>
            <a:t>1) Impacto de la reserva legal</a:t>
          </a:r>
        </a:p>
        <a:p>
          <a:r>
            <a:rPr lang="es-ES" sz="900" dirty="0"/>
            <a:t>2) Efecto en las empresas (tamaña, tipo de actividad y ubicación geográfica)</a:t>
          </a:r>
        </a:p>
        <a:p>
          <a:r>
            <a:rPr lang="es-ES" sz="900" dirty="0"/>
            <a:t>3) Aplicación y resultados de las medidas alternativas</a:t>
          </a:r>
        </a:p>
      </dgm:t>
    </dgm:pt>
    <dgm:pt modelId="{0323D5DD-2224-4A13-83FE-31A7791CB24A}" type="parTrans" cxnId="{C73A528E-77F3-4393-A8F1-491B132E43F3}">
      <dgm:prSet/>
      <dgm:spPr/>
      <dgm:t>
        <a:bodyPr/>
        <a:lstStyle/>
        <a:p>
          <a:endParaRPr lang="es-ES"/>
        </a:p>
      </dgm:t>
    </dgm:pt>
    <dgm:pt modelId="{4F4EDAF1-4BED-4199-B842-F1D8A7251479}" type="sibTrans" cxnId="{C73A528E-77F3-4393-A8F1-491B132E43F3}">
      <dgm:prSet/>
      <dgm:spPr/>
      <dgm:t>
        <a:bodyPr/>
        <a:lstStyle/>
        <a:p>
          <a:endParaRPr lang="es-ES"/>
        </a:p>
      </dgm:t>
    </dgm:pt>
    <dgm:pt modelId="{B4A89141-612C-4D66-A21B-8F829876D594}" type="pres">
      <dgm:prSet presAssocID="{7FC0C66E-E25D-4937-89A7-80B632EA175A}" presName="Name0" presStyleCnt="0">
        <dgm:presLayoutVars>
          <dgm:dir/>
          <dgm:resizeHandles val="exact"/>
        </dgm:presLayoutVars>
      </dgm:prSet>
      <dgm:spPr/>
    </dgm:pt>
    <dgm:pt modelId="{516820F8-81C8-437E-886C-C7CF78F86BC5}" type="pres">
      <dgm:prSet presAssocID="{39766896-6850-413E-AD69-0CD1B08B44DF}" presName="node" presStyleLbl="node1" presStyleIdx="0" presStyleCnt="7">
        <dgm:presLayoutVars>
          <dgm:bulletEnabled val="1"/>
        </dgm:presLayoutVars>
      </dgm:prSet>
      <dgm:spPr/>
    </dgm:pt>
    <dgm:pt modelId="{D0DFF6F5-3B07-4EC8-BB74-F803FB381A5A}" type="pres">
      <dgm:prSet presAssocID="{1D5A0735-94E2-427F-AA1E-E5D672532018}" presName="sibTrans" presStyleLbl="sibTrans2D1" presStyleIdx="0" presStyleCnt="6"/>
      <dgm:spPr/>
    </dgm:pt>
    <dgm:pt modelId="{FE977D3A-0CD9-4DF1-A231-7909F1CC1A16}" type="pres">
      <dgm:prSet presAssocID="{1D5A0735-94E2-427F-AA1E-E5D672532018}" presName="connectorText" presStyleLbl="sibTrans2D1" presStyleIdx="0" presStyleCnt="6"/>
      <dgm:spPr/>
    </dgm:pt>
    <dgm:pt modelId="{E5230979-3E78-440E-8EC0-E87D9301963E}" type="pres">
      <dgm:prSet presAssocID="{0A9323B6-C92D-496E-B5EB-DFAC9654528F}" presName="node" presStyleLbl="node1" presStyleIdx="1" presStyleCnt="7">
        <dgm:presLayoutVars>
          <dgm:bulletEnabled val="1"/>
        </dgm:presLayoutVars>
      </dgm:prSet>
      <dgm:spPr/>
    </dgm:pt>
    <dgm:pt modelId="{D9B07E10-8B63-44CA-A172-D665F7703A14}" type="pres">
      <dgm:prSet presAssocID="{FE7A34BE-E6C1-4507-B1E1-E7B55A70758D}" presName="sibTrans" presStyleLbl="sibTrans2D1" presStyleIdx="1" presStyleCnt="6"/>
      <dgm:spPr/>
    </dgm:pt>
    <dgm:pt modelId="{82B95A00-B810-42BE-BB21-B926CF4A2BD7}" type="pres">
      <dgm:prSet presAssocID="{FE7A34BE-E6C1-4507-B1E1-E7B55A70758D}" presName="connectorText" presStyleLbl="sibTrans2D1" presStyleIdx="1" presStyleCnt="6"/>
      <dgm:spPr/>
    </dgm:pt>
    <dgm:pt modelId="{C31B7852-1B50-4FC3-9FBC-DBE6615374BA}" type="pres">
      <dgm:prSet presAssocID="{9AE05C76-509F-445E-A76B-E46760EBF4EC}" presName="node" presStyleLbl="node1" presStyleIdx="2" presStyleCnt="7" custLinFactNeighborX="-8176">
        <dgm:presLayoutVars>
          <dgm:bulletEnabled val="1"/>
        </dgm:presLayoutVars>
      </dgm:prSet>
      <dgm:spPr/>
    </dgm:pt>
    <dgm:pt modelId="{17BED90E-7B3D-4CAD-A0FA-4023D0C9838D}" type="pres">
      <dgm:prSet presAssocID="{709D2AE0-2DFA-45B5-9425-E83DB94C697C}" presName="sibTrans" presStyleLbl="sibTrans2D1" presStyleIdx="2" presStyleCnt="6"/>
      <dgm:spPr/>
    </dgm:pt>
    <dgm:pt modelId="{9E5F3919-3728-46EC-8E8D-E4233C8702DF}" type="pres">
      <dgm:prSet presAssocID="{709D2AE0-2DFA-45B5-9425-E83DB94C697C}" presName="connectorText" presStyleLbl="sibTrans2D1" presStyleIdx="2" presStyleCnt="6"/>
      <dgm:spPr/>
    </dgm:pt>
    <dgm:pt modelId="{F2948F7D-2DFD-47D8-B8D6-A8C563F87B66}" type="pres">
      <dgm:prSet presAssocID="{7C94C923-65E5-4719-AEC6-3C1FC86EBA23}" presName="node" presStyleLbl="node1" presStyleIdx="3" presStyleCnt="7">
        <dgm:presLayoutVars>
          <dgm:bulletEnabled val="1"/>
        </dgm:presLayoutVars>
      </dgm:prSet>
      <dgm:spPr/>
    </dgm:pt>
    <dgm:pt modelId="{E5EC34E6-EA9F-4017-A07E-096A2609B1F5}" type="pres">
      <dgm:prSet presAssocID="{EB18A843-1307-47BC-A646-D09C0D92A339}" presName="sibTrans" presStyleLbl="sibTrans2D1" presStyleIdx="3" presStyleCnt="6"/>
      <dgm:spPr/>
    </dgm:pt>
    <dgm:pt modelId="{C85043BD-CB58-41A9-90D3-1E3D643B1B6E}" type="pres">
      <dgm:prSet presAssocID="{EB18A843-1307-47BC-A646-D09C0D92A339}" presName="connectorText" presStyleLbl="sibTrans2D1" presStyleIdx="3" presStyleCnt="6"/>
      <dgm:spPr/>
    </dgm:pt>
    <dgm:pt modelId="{F039336A-0E37-4758-9DA5-58F981F8B4D2}" type="pres">
      <dgm:prSet presAssocID="{CB869C85-E810-497C-B978-41A80F20691C}" presName="node" presStyleLbl="node1" presStyleIdx="4" presStyleCnt="7">
        <dgm:presLayoutVars>
          <dgm:bulletEnabled val="1"/>
        </dgm:presLayoutVars>
      </dgm:prSet>
      <dgm:spPr/>
    </dgm:pt>
    <dgm:pt modelId="{5DE33C90-1FE6-44ED-9CEE-504503B8525B}" type="pres">
      <dgm:prSet presAssocID="{5993CE3E-0B5B-449F-96F5-08C05BED3E92}" presName="sibTrans" presStyleLbl="sibTrans2D1" presStyleIdx="4" presStyleCnt="6"/>
      <dgm:spPr/>
    </dgm:pt>
    <dgm:pt modelId="{F6DBE9A3-3B7A-4BAC-96C8-CED2FD934ECE}" type="pres">
      <dgm:prSet presAssocID="{5993CE3E-0B5B-449F-96F5-08C05BED3E92}" presName="connectorText" presStyleLbl="sibTrans2D1" presStyleIdx="4" presStyleCnt="6"/>
      <dgm:spPr/>
    </dgm:pt>
    <dgm:pt modelId="{41E2C13A-2324-47C2-93AA-DBE85808C73F}" type="pres">
      <dgm:prSet presAssocID="{7293D163-B3C2-4977-9D7F-91F541963323}" presName="node" presStyleLbl="node1" presStyleIdx="5" presStyleCnt="7" custLinFactX="100000" custLinFactNeighborX="101810" custLinFactNeighborY="-1859">
        <dgm:presLayoutVars>
          <dgm:bulletEnabled val="1"/>
        </dgm:presLayoutVars>
      </dgm:prSet>
      <dgm:spPr/>
    </dgm:pt>
    <dgm:pt modelId="{A69FE431-35DD-48CD-96B5-A092F2E54EC0}" type="pres">
      <dgm:prSet presAssocID="{4F4EDAF1-4BED-4199-B842-F1D8A7251479}" presName="sibTrans" presStyleLbl="sibTrans2D1" presStyleIdx="5" presStyleCnt="6"/>
      <dgm:spPr/>
    </dgm:pt>
    <dgm:pt modelId="{20C85510-A005-4365-A19A-8EF75699CD43}" type="pres">
      <dgm:prSet presAssocID="{4F4EDAF1-4BED-4199-B842-F1D8A7251479}" presName="connectorText" presStyleLbl="sibTrans2D1" presStyleIdx="5" presStyleCnt="6"/>
      <dgm:spPr/>
    </dgm:pt>
    <dgm:pt modelId="{30EED440-59D2-471A-8440-5FE6A01355A2}" type="pres">
      <dgm:prSet presAssocID="{EA80AF4E-742A-486E-9F4E-E42583B91950}" presName="node" presStyleLbl="node1" presStyleIdx="6" presStyleCnt="7" custLinFactX="-100000" custLinFactNeighborX="-108399" custLinFactNeighborY="-1549">
        <dgm:presLayoutVars>
          <dgm:bulletEnabled val="1"/>
        </dgm:presLayoutVars>
      </dgm:prSet>
      <dgm:spPr/>
    </dgm:pt>
  </dgm:ptLst>
  <dgm:cxnLst>
    <dgm:cxn modelId="{9C6DC900-C467-41F0-BDF9-2955AD224DC7}" type="presOf" srcId="{EA80AF4E-742A-486E-9F4E-E42583B91950}" destId="{30EED440-59D2-471A-8440-5FE6A01355A2}" srcOrd="0" destOrd="0" presId="urn:microsoft.com/office/officeart/2005/8/layout/process1"/>
    <dgm:cxn modelId="{771E6406-6193-4DC0-A741-4945F1B071E4}" type="presOf" srcId="{4F4EDAF1-4BED-4199-B842-F1D8A7251479}" destId="{A69FE431-35DD-48CD-96B5-A092F2E54EC0}" srcOrd="0" destOrd="0" presId="urn:microsoft.com/office/officeart/2005/8/layout/process1"/>
    <dgm:cxn modelId="{C30FAA29-FCB2-4DB1-A8E7-C07323B5A93C}" type="presOf" srcId="{7C94C923-65E5-4719-AEC6-3C1FC86EBA23}" destId="{F2948F7D-2DFD-47D8-B8D6-A8C563F87B66}" srcOrd="0" destOrd="0" presId="urn:microsoft.com/office/officeart/2005/8/layout/process1"/>
    <dgm:cxn modelId="{CD28BD32-CD98-4907-A704-C64A7FF5412C}" type="presOf" srcId="{1D5A0735-94E2-427F-AA1E-E5D672532018}" destId="{FE977D3A-0CD9-4DF1-A231-7909F1CC1A16}" srcOrd="1" destOrd="0" presId="urn:microsoft.com/office/officeart/2005/8/layout/process1"/>
    <dgm:cxn modelId="{CDB94C3A-855A-4DAE-B7A2-97E707861C2A}" type="presOf" srcId="{9AE05C76-509F-445E-A76B-E46760EBF4EC}" destId="{C31B7852-1B50-4FC3-9FBC-DBE6615374BA}" srcOrd="0" destOrd="0" presId="urn:microsoft.com/office/officeart/2005/8/layout/process1"/>
    <dgm:cxn modelId="{C97AB346-4A69-458D-8A49-BF74DB767143}" type="presOf" srcId="{7FC0C66E-E25D-4937-89A7-80B632EA175A}" destId="{B4A89141-612C-4D66-A21B-8F829876D594}" srcOrd="0" destOrd="0" presId="urn:microsoft.com/office/officeart/2005/8/layout/process1"/>
    <dgm:cxn modelId="{EE1AD66C-DFAE-4CD7-961F-DBF27329F48C}" type="presOf" srcId="{EB18A843-1307-47BC-A646-D09C0D92A339}" destId="{C85043BD-CB58-41A9-90D3-1E3D643B1B6E}" srcOrd="1" destOrd="0" presId="urn:microsoft.com/office/officeart/2005/8/layout/process1"/>
    <dgm:cxn modelId="{8FAA6070-3436-46E7-8EFB-7BE8E19E2717}" type="presOf" srcId="{39766896-6850-413E-AD69-0CD1B08B44DF}" destId="{516820F8-81C8-437E-886C-C7CF78F86BC5}" srcOrd="0" destOrd="0" presId="urn:microsoft.com/office/officeart/2005/8/layout/process1"/>
    <dgm:cxn modelId="{B2DE7E54-046C-46BC-B986-874957AC4C4C}" srcId="{7FC0C66E-E25D-4937-89A7-80B632EA175A}" destId="{9AE05C76-509F-445E-A76B-E46760EBF4EC}" srcOrd="2" destOrd="0" parTransId="{E85FA385-E07C-4241-B1DB-23ECD6E0D4BE}" sibTransId="{709D2AE0-2DFA-45B5-9425-E83DB94C697C}"/>
    <dgm:cxn modelId="{DFB52B75-5C07-4E2C-8CE4-47BFB40C2E2C}" type="presOf" srcId="{CB869C85-E810-497C-B978-41A80F20691C}" destId="{F039336A-0E37-4758-9DA5-58F981F8B4D2}" srcOrd="0" destOrd="0" presId="urn:microsoft.com/office/officeart/2005/8/layout/process1"/>
    <dgm:cxn modelId="{2EB7B759-6533-4895-AF9E-0F4AA6C49614}" type="presOf" srcId="{709D2AE0-2DFA-45B5-9425-E83DB94C697C}" destId="{9E5F3919-3728-46EC-8E8D-E4233C8702DF}" srcOrd="1" destOrd="0" presId="urn:microsoft.com/office/officeart/2005/8/layout/process1"/>
    <dgm:cxn modelId="{72C3557E-49AC-4141-86E7-2EAEBD4C98FF}" type="presOf" srcId="{FE7A34BE-E6C1-4507-B1E1-E7B55A70758D}" destId="{D9B07E10-8B63-44CA-A172-D665F7703A14}" srcOrd="0" destOrd="0" presId="urn:microsoft.com/office/officeart/2005/8/layout/process1"/>
    <dgm:cxn modelId="{67E46884-7E81-4A2C-B504-2E5E0136A363}" type="presOf" srcId="{7293D163-B3C2-4977-9D7F-91F541963323}" destId="{41E2C13A-2324-47C2-93AA-DBE85808C73F}" srcOrd="0" destOrd="0" presId="urn:microsoft.com/office/officeart/2005/8/layout/process1"/>
    <dgm:cxn modelId="{C73A528E-77F3-4393-A8F1-491B132E43F3}" srcId="{7FC0C66E-E25D-4937-89A7-80B632EA175A}" destId="{7293D163-B3C2-4977-9D7F-91F541963323}" srcOrd="5" destOrd="0" parTransId="{0323D5DD-2224-4A13-83FE-31A7791CB24A}" sibTransId="{4F4EDAF1-4BED-4199-B842-F1D8A7251479}"/>
    <dgm:cxn modelId="{B0262890-1610-4CA5-8239-B4498B2D04C4}" type="presOf" srcId="{709D2AE0-2DFA-45B5-9425-E83DB94C697C}" destId="{17BED90E-7B3D-4CAD-A0FA-4023D0C9838D}" srcOrd="0" destOrd="0" presId="urn:microsoft.com/office/officeart/2005/8/layout/process1"/>
    <dgm:cxn modelId="{6F305A9C-2E53-4FB4-B9AA-5EB63E231756}" type="presOf" srcId="{FE7A34BE-E6C1-4507-B1E1-E7B55A70758D}" destId="{82B95A00-B810-42BE-BB21-B926CF4A2BD7}" srcOrd="1" destOrd="0" presId="urn:microsoft.com/office/officeart/2005/8/layout/process1"/>
    <dgm:cxn modelId="{5E39EEA5-479E-4386-980A-CA25AC51AC34}" type="presOf" srcId="{5993CE3E-0B5B-449F-96F5-08C05BED3E92}" destId="{F6DBE9A3-3B7A-4BAC-96C8-CED2FD934ECE}" srcOrd="1" destOrd="0" presId="urn:microsoft.com/office/officeart/2005/8/layout/process1"/>
    <dgm:cxn modelId="{8ED07AB2-001E-4DED-914F-9234629657DC}" type="presOf" srcId="{5993CE3E-0B5B-449F-96F5-08C05BED3E92}" destId="{5DE33C90-1FE6-44ED-9CEE-504503B8525B}" srcOrd="0" destOrd="0" presId="urn:microsoft.com/office/officeart/2005/8/layout/process1"/>
    <dgm:cxn modelId="{318374B3-8982-43DE-95CD-E92D484544D3}" type="presOf" srcId="{EB18A843-1307-47BC-A646-D09C0D92A339}" destId="{E5EC34E6-EA9F-4017-A07E-096A2609B1F5}" srcOrd="0" destOrd="0" presId="urn:microsoft.com/office/officeart/2005/8/layout/process1"/>
    <dgm:cxn modelId="{8DDE6FCB-7A42-4829-84D3-7F0E5A5B867A}" srcId="{7FC0C66E-E25D-4937-89A7-80B632EA175A}" destId="{0A9323B6-C92D-496E-B5EB-DFAC9654528F}" srcOrd="1" destOrd="0" parTransId="{D836B752-4964-47F0-87B2-F4B6E255FF17}" sibTransId="{FE7A34BE-E6C1-4507-B1E1-E7B55A70758D}"/>
    <dgm:cxn modelId="{98C022CD-3562-49A2-BF55-1E3F9BE3630A}" srcId="{7FC0C66E-E25D-4937-89A7-80B632EA175A}" destId="{7C94C923-65E5-4719-AEC6-3C1FC86EBA23}" srcOrd="3" destOrd="0" parTransId="{CC94C7BF-D90B-446E-8D23-1E3748AC41E8}" sibTransId="{EB18A843-1307-47BC-A646-D09C0D92A339}"/>
    <dgm:cxn modelId="{8EF0DAD3-9F0F-4A1F-B91E-BEDF5E3A6100}" srcId="{7FC0C66E-E25D-4937-89A7-80B632EA175A}" destId="{39766896-6850-413E-AD69-0CD1B08B44DF}" srcOrd="0" destOrd="0" parTransId="{20537D7E-1DC3-48D1-BE02-CD66EFB275E9}" sibTransId="{1D5A0735-94E2-427F-AA1E-E5D672532018}"/>
    <dgm:cxn modelId="{68E752D4-B8CF-4EE6-A680-3B6FF675D913}" srcId="{7FC0C66E-E25D-4937-89A7-80B632EA175A}" destId="{EA80AF4E-742A-486E-9F4E-E42583B91950}" srcOrd="6" destOrd="0" parTransId="{576C9EB4-A086-4CD9-9831-A5882957CD40}" sibTransId="{660A8D1E-FBDA-4127-A8D9-57468938441C}"/>
    <dgm:cxn modelId="{C3793EDE-848D-46FE-9544-7A0EEACC0937}" type="presOf" srcId="{1D5A0735-94E2-427F-AA1E-E5D672532018}" destId="{D0DFF6F5-3B07-4EC8-BB74-F803FB381A5A}" srcOrd="0" destOrd="0" presId="urn:microsoft.com/office/officeart/2005/8/layout/process1"/>
    <dgm:cxn modelId="{156AABEE-FC1A-4D15-ADA9-E8C3B0A821B2}" type="presOf" srcId="{4F4EDAF1-4BED-4199-B842-F1D8A7251479}" destId="{20C85510-A005-4365-A19A-8EF75699CD43}" srcOrd="1" destOrd="0" presId="urn:microsoft.com/office/officeart/2005/8/layout/process1"/>
    <dgm:cxn modelId="{57980EF1-E74A-4FBE-8735-AAB095BE5130}" srcId="{7FC0C66E-E25D-4937-89A7-80B632EA175A}" destId="{CB869C85-E810-497C-B978-41A80F20691C}" srcOrd="4" destOrd="0" parTransId="{485DD0D4-E930-4A2E-9837-5AC93614CE4A}" sibTransId="{5993CE3E-0B5B-449F-96F5-08C05BED3E92}"/>
    <dgm:cxn modelId="{87F150FC-0BC5-49EA-8A23-F5A3783C37F7}" type="presOf" srcId="{0A9323B6-C92D-496E-B5EB-DFAC9654528F}" destId="{E5230979-3E78-440E-8EC0-E87D9301963E}" srcOrd="0" destOrd="0" presId="urn:microsoft.com/office/officeart/2005/8/layout/process1"/>
    <dgm:cxn modelId="{C96B33E9-CFC9-4CAE-9A11-F135494E3DD0}" type="presParOf" srcId="{B4A89141-612C-4D66-A21B-8F829876D594}" destId="{516820F8-81C8-437E-886C-C7CF78F86BC5}" srcOrd="0" destOrd="0" presId="urn:microsoft.com/office/officeart/2005/8/layout/process1"/>
    <dgm:cxn modelId="{811614C6-F5BD-4683-97C2-C4E3B7A7AC74}" type="presParOf" srcId="{B4A89141-612C-4D66-A21B-8F829876D594}" destId="{D0DFF6F5-3B07-4EC8-BB74-F803FB381A5A}" srcOrd="1" destOrd="0" presId="urn:microsoft.com/office/officeart/2005/8/layout/process1"/>
    <dgm:cxn modelId="{1B81CC24-8843-4F6F-ADF1-BF5917DBE1C7}" type="presParOf" srcId="{D0DFF6F5-3B07-4EC8-BB74-F803FB381A5A}" destId="{FE977D3A-0CD9-4DF1-A231-7909F1CC1A16}" srcOrd="0" destOrd="0" presId="urn:microsoft.com/office/officeart/2005/8/layout/process1"/>
    <dgm:cxn modelId="{4B040BFA-7B69-4F2D-A5CD-323AED573437}" type="presParOf" srcId="{B4A89141-612C-4D66-A21B-8F829876D594}" destId="{E5230979-3E78-440E-8EC0-E87D9301963E}" srcOrd="2" destOrd="0" presId="urn:microsoft.com/office/officeart/2005/8/layout/process1"/>
    <dgm:cxn modelId="{11D96615-940A-4D00-9EC0-EF3DEA428203}" type="presParOf" srcId="{B4A89141-612C-4D66-A21B-8F829876D594}" destId="{D9B07E10-8B63-44CA-A172-D665F7703A14}" srcOrd="3" destOrd="0" presId="urn:microsoft.com/office/officeart/2005/8/layout/process1"/>
    <dgm:cxn modelId="{06F95CDA-428D-4F73-B3BA-B8E1C3911A21}" type="presParOf" srcId="{D9B07E10-8B63-44CA-A172-D665F7703A14}" destId="{82B95A00-B810-42BE-BB21-B926CF4A2BD7}" srcOrd="0" destOrd="0" presId="urn:microsoft.com/office/officeart/2005/8/layout/process1"/>
    <dgm:cxn modelId="{A667EF46-A113-46C2-A57D-339B538A8B91}" type="presParOf" srcId="{B4A89141-612C-4D66-A21B-8F829876D594}" destId="{C31B7852-1B50-4FC3-9FBC-DBE6615374BA}" srcOrd="4" destOrd="0" presId="urn:microsoft.com/office/officeart/2005/8/layout/process1"/>
    <dgm:cxn modelId="{D7052171-1C17-48BA-9A14-88EA96F84D67}" type="presParOf" srcId="{B4A89141-612C-4D66-A21B-8F829876D594}" destId="{17BED90E-7B3D-4CAD-A0FA-4023D0C9838D}" srcOrd="5" destOrd="0" presId="urn:microsoft.com/office/officeart/2005/8/layout/process1"/>
    <dgm:cxn modelId="{CBB53A21-BB33-489E-8A35-B041A003A8C0}" type="presParOf" srcId="{17BED90E-7B3D-4CAD-A0FA-4023D0C9838D}" destId="{9E5F3919-3728-46EC-8E8D-E4233C8702DF}" srcOrd="0" destOrd="0" presId="urn:microsoft.com/office/officeart/2005/8/layout/process1"/>
    <dgm:cxn modelId="{32020362-0434-4357-981F-444A8C21ADEC}" type="presParOf" srcId="{B4A89141-612C-4D66-A21B-8F829876D594}" destId="{F2948F7D-2DFD-47D8-B8D6-A8C563F87B66}" srcOrd="6" destOrd="0" presId="urn:microsoft.com/office/officeart/2005/8/layout/process1"/>
    <dgm:cxn modelId="{7262ED76-C90D-4126-9AAB-5B34A68ACB44}" type="presParOf" srcId="{B4A89141-612C-4D66-A21B-8F829876D594}" destId="{E5EC34E6-EA9F-4017-A07E-096A2609B1F5}" srcOrd="7" destOrd="0" presId="urn:microsoft.com/office/officeart/2005/8/layout/process1"/>
    <dgm:cxn modelId="{B07F05DB-5D51-45D5-B4C7-1380334501C4}" type="presParOf" srcId="{E5EC34E6-EA9F-4017-A07E-096A2609B1F5}" destId="{C85043BD-CB58-41A9-90D3-1E3D643B1B6E}" srcOrd="0" destOrd="0" presId="urn:microsoft.com/office/officeart/2005/8/layout/process1"/>
    <dgm:cxn modelId="{89B84E1E-23CE-400E-9CDC-C3C672F9DD12}" type="presParOf" srcId="{B4A89141-612C-4D66-A21B-8F829876D594}" destId="{F039336A-0E37-4758-9DA5-58F981F8B4D2}" srcOrd="8" destOrd="0" presId="urn:microsoft.com/office/officeart/2005/8/layout/process1"/>
    <dgm:cxn modelId="{0D71FCE4-8D89-416D-9D86-C3937AE42E48}" type="presParOf" srcId="{B4A89141-612C-4D66-A21B-8F829876D594}" destId="{5DE33C90-1FE6-44ED-9CEE-504503B8525B}" srcOrd="9" destOrd="0" presId="urn:microsoft.com/office/officeart/2005/8/layout/process1"/>
    <dgm:cxn modelId="{2F0E593C-8EE7-4FE5-891F-51C7FE464B29}" type="presParOf" srcId="{5DE33C90-1FE6-44ED-9CEE-504503B8525B}" destId="{F6DBE9A3-3B7A-4BAC-96C8-CED2FD934ECE}" srcOrd="0" destOrd="0" presId="urn:microsoft.com/office/officeart/2005/8/layout/process1"/>
    <dgm:cxn modelId="{2151EF0E-4D38-4CAD-89DF-9B970D4F2302}" type="presParOf" srcId="{B4A89141-612C-4D66-A21B-8F829876D594}" destId="{41E2C13A-2324-47C2-93AA-DBE85808C73F}" srcOrd="10" destOrd="0" presId="urn:microsoft.com/office/officeart/2005/8/layout/process1"/>
    <dgm:cxn modelId="{AD324C2A-A6E7-467C-9061-63D39CE6FED6}" type="presParOf" srcId="{B4A89141-612C-4D66-A21B-8F829876D594}" destId="{A69FE431-35DD-48CD-96B5-A092F2E54EC0}" srcOrd="11" destOrd="0" presId="urn:microsoft.com/office/officeart/2005/8/layout/process1"/>
    <dgm:cxn modelId="{5C476A1A-CED1-4BD8-96E3-46BD87A3A79D}" type="presParOf" srcId="{A69FE431-35DD-48CD-96B5-A092F2E54EC0}" destId="{20C85510-A005-4365-A19A-8EF75699CD43}" srcOrd="0" destOrd="0" presId="urn:microsoft.com/office/officeart/2005/8/layout/process1"/>
    <dgm:cxn modelId="{A3A0B0D1-4665-49E2-97FC-F4D6E511D7EA}" type="presParOf" srcId="{B4A89141-612C-4D66-A21B-8F829876D594}" destId="{30EED440-59D2-471A-8440-5FE6A01355A2}" srcOrd="1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4476BA-CDA3-40E3-8120-44CDD547469C}"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s-ES"/>
        </a:p>
      </dgm:t>
    </dgm:pt>
    <dgm:pt modelId="{91F18AF5-3077-4E0C-B5B4-8F1786BCAAD5}">
      <dgm:prSet phldrT="[Texto]" custT="1"/>
      <dgm:spPr>
        <a:blipFill rotWithShape="0">
          <a:blip xmlns:r="http://schemas.openxmlformats.org/officeDocument/2006/relationships" r:embed="rId1"/>
          <a:stretch>
            <a:fillRect/>
          </a:stretch>
        </a:blipFill>
      </dgm:spPr>
      <dgm:t>
        <a:bodyPr/>
        <a:lstStyle/>
        <a:p>
          <a:endParaRPr lang="es-ES" sz="1200" dirty="0"/>
        </a:p>
      </dgm:t>
    </dgm:pt>
    <dgm:pt modelId="{D78FBEDA-6950-422C-869F-BA91CC675E4E}" type="parTrans" cxnId="{320F3F32-B69F-4C4F-ADEF-B724EAC707D2}">
      <dgm:prSet/>
      <dgm:spPr/>
      <dgm:t>
        <a:bodyPr/>
        <a:lstStyle/>
        <a:p>
          <a:endParaRPr lang="es-ES" sz="1100"/>
        </a:p>
      </dgm:t>
    </dgm:pt>
    <dgm:pt modelId="{C02599D4-EB29-4E91-9C56-2C4D179A54C1}" type="sibTrans" cxnId="{320F3F32-B69F-4C4F-ADEF-B724EAC707D2}">
      <dgm:prSet/>
      <dgm:spPr/>
      <dgm:t>
        <a:bodyPr/>
        <a:lstStyle/>
        <a:p>
          <a:endParaRPr lang="es-ES" sz="1100"/>
        </a:p>
      </dgm:t>
    </dgm:pt>
    <dgm:pt modelId="{F749BD82-12ED-4601-B722-7C9C7896B74A}">
      <dgm:prSet phldrT="[Texto]" custT="1"/>
      <dgm:spPr/>
      <dgm:t>
        <a:bodyPr/>
        <a:lstStyle/>
        <a:p>
          <a:r>
            <a:rPr lang="es-CL" sz="1100" b="0" dirty="0"/>
            <a:t>6.562 personas</a:t>
          </a:r>
          <a:endParaRPr lang="es-ES" sz="1100" b="0" dirty="0"/>
        </a:p>
      </dgm:t>
    </dgm:pt>
    <dgm:pt modelId="{68E543E1-3749-49AA-81AB-166CA0D03C8C}" type="parTrans" cxnId="{6FFE5177-4F30-4AA0-89A5-7755DAC2F024}">
      <dgm:prSet custT="1"/>
      <dgm:spPr/>
      <dgm:t>
        <a:bodyPr/>
        <a:lstStyle/>
        <a:p>
          <a:endParaRPr lang="es-ES" sz="1100"/>
        </a:p>
      </dgm:t>
    </dgm:pt>
    <dgm:pt modelId="{1D032A76-49A9-4664-A572-FE795D32E167}" type="sibTrans" cxnId="{6FFE5177-4F30-4AA0-89A5-7755DAC2F024}">
      <dgm:prSet/>
      <dgm:spPr/>
      <dgm:t>
        <a:bodyPr/>
        <a:lstStyle/>
        <a:p>
          <a:endParaRPr lang="es-ES" sz="1100"/>
        </a:p>
      </dgm:t>
    </dgm:pt>
    <dgm:pt modelId="{ADCF7747-C456-4A18-8F95-0B43B48E2B76}">
      <dgm:prSet custT="1"/>
      <dgm:spPr/>
      <dgm:t>
        <a:bodyPr/>
        <a:lstStyle/>
        <a:p>
          <a:r>
            <a:rPr lang="es-CL" sz="1100" b="0" dirty="0"/>
            <a:t>54% mujeres 46% hombres</a:t>
          </a:r>
        </a:p>
      </dgm:t>
    </dgm:pt>
    <dgm:pt modelId="{927A57FE-5293-42B6-B26D-7C610DFA4FC2}" type="parTrans" cxnId="{D111470E-105C-4EF2-8A4B-40032921327C}">
      <dgm:prSet custT="1"/>
      <dgm:spPr/>
      <dgm:t>
        <a:bodyPr/>
        <a:lstStyle/>
        <a:p>
          <a:endParaRPr lang="es-ES" sz="1100"/>
        </a:p>
      </dgm:t>
    </dgm:pt>
    <dgm:pt modelId="{6217995E-4EE3-48DF-BEDF-60C4E5B9DB9F}" type="sibTrans" cxnId="{D111470E-105C-4EF2-8A4B-40032921327C}">
      <dgm:prSet/>
      <dgm:spPr/>
      <dgm:t>
        <a:bodyPr/>
        <a:lstStyle/>
        <a:p>
          <a:endParaRPr lang="es-ES" sz="1100"/>
        </a:p>
      </dgm:t>
    </dgm:pt>
    <dgm:pt modelId="{86BFB75E-85D8-48A5-A4BF-20FBFB4F2409}">
      <dgm:prSet custT="1"/>
      <dgm:spPr/>
      <dgm:t>
        <a:bodyPr/>
        <a:lstStyle/>
        <a:p>
          <a:r>
            <a:rPr lang="es-CL" sz="1100" b="0" dirty="0"/>
            <a:t>58% jóvenes 42% adultos</a:t>
          </a:r>
        </a:p>
      </dgm:t>
    </dgm:pt>
    <dgm:pt modelId="{2C883349-1052-4910-8214-5E88F02CDD70}" type="parTrans" cxnId="{D4024842-9E81-44D5-8438-2BE485270CE2}">
      <dgm:prSet custT="1"/>
      <dgm:spPr/>
      <dgm:t>
        <a:bodyPr/>
        <a:lstStyle/>
        <a:p>
          <a:endParaRPr lang="es-ES" sz="1100"/>
        </a:p>
      </dgm:t>
    </dgm:pt>
    <dgm:pt modelId="{9915A68F-DFE8-43AD-A435-0AA2146D9CA5}" type="sibTrans" cxnId="{D4024842-9E81-44D5-8438-2BE485270CE2}">
      <dgm:prSet/>
      <dgm:spPr/>
      <dgm:t>
        <a:bodyPr/>
        <a:lstStyle/>
        <a:p>
          <a:endParaRPr lang="es-ES" sz="1100"/>
        </a:p>
      </dgm:t>
    </dgm:pt>
    <dgm:pt modelId="{D76A83DD-28BD-4677-8078-89F7E1EAFDD7}">
      <dgm:prSet phldrT="[Texto]" custT="1"/>
      <dgm:spPr/>
      <dgm:t>
        <a:bodyPr/>
        <a:lstStyle/>
        <a:p>
          <a:r>
            <a:rPr lang="es-CL" sz="1100" b="0" dirty="0"/>
            <a:t>384 cursos</a:t>
          </a:r>
          <a:endParaRPr lang="es-ES" sz="1100" b="0" dirty="0"/>
        </a:p>
      </dgm:t>
    </dgm:pt>
    <dgm:pt modelId="{11C152E4-DC8B-4DB6-8F9A-31F4F475B7ED}" type="parTrans" cxnId="{C4629B41-F760-40E6-A7FF-ADCEFEB17A04}">
      <dgm:prSet custT="1"/>
      <dgm:spPr/>
      <dgm:t>
        <a:bodyPr/>
        <a:lstStyle/>
        <a:p>
          <a:endParaRPr lang="es-ES" sz="1100"/>
        </a:p>
      </dgm:t>
    </dgm:pt>
    <dgm:pt modelId="{B86CE893-9D36-469D-98ED-B84574288ED4}" type="sibTrans" cxnId="{C4629B41-F760-40E6-A7FF-ADCEFEB17A04}">
      <dgm:prSet/>
      <dgm:spPr/>
      <dgm:t>
        <a:bodyPr/>
        <a:lstStyle/>
        <a:p>
          <a:endParaRPr lang="es-ES" sz="1100"/>
        </a:p>
      </dgm:t>
    </dgm:pt>
    <dgm:pt modelId="{E31DD33E-E28C-40DF-A2A4-2DB88E47F731}">
      <dgm:prSet phldrT="[Texto]" custT="1"/>
      <dgm:spPr/>
      <dgm:t>
        <a:bodyPr/>
        <a:lstStyle/>
        <a:p>
          <a:r>
            <a:rPr lang="es-CL" sz="1100" b="0" dirty="0"/>
            <a:t>127 comunas</a:t>
          </a:r>
        </a:p>
      </dgm:t>
    </dgm:pt>
    <dgm:pt modelId="{895056EF-F4AF-43EA-973B-C56193461282}" type="parTrans" cxnId="{613C3528-25FB-4046-8E1B-3E3ACEE93E87}">
      <dgm:prSet custT="1"/>
      <dgm:spPr/>
      <dgm:t>
        <a:bodyPr/>
        <a:lstStyle/>
        <a:p>
          <a:endParaRPr lang="es-ES" sz="1100"/>
        </a:p>
      </dgm:t>
    </dgm:pt>
    <dgm:pt modelId="{13A8E932-47F8-4632-B151-0D291FF04DAE}" type="sibTrans" cxnId="{613C3528-25FB-4046-8E1B-3E3ACEE93E87}">
      <dgm:prSet/>
      <dgm:spPr/>
      <dgm:t>
        <a:bodyPr/>
        <a:lstStyle/>
        <a:p>
          <a:endParaRPr lang="es-ES" sz="1100"/>
        </a:p>
      </dgm:t>
    </dgm:pt>
    <dgm:pt modelId="{05F76A03-65EE-4800-961C-AD332DFE50F0}">
      <dgm:prSet phldrT="[Texto]" custT="1"/>
      <dgm:spPr/>
      <dgm:t>
        <a:bodyPr/>
        <a:lstStyle/>
        <a:p>
          <a:r>
            <a:rPr lang="es-CL" sz="1100" b="0" dirty="0"/>
            <a:t>15 regiones</a:t>
          </a:r>
        </a:p>
      </dgm:t>
    </dgm:pt>
    <dgm:pt modelId="{E67BE957-49DD-457D-A2E1-298FDAF84FF1}" type="parTrans" cxnId="{F7EB5D38-8221-4E1A-BA7B-0B245C794901}">
      <dgm:prSet custT="1"/>
      <dgm:spPr/>
      <dgm:t>
        <a:bodyPr/>
        <a:lstStyle/>
        <a:p>
          <a:endParaRPr lang="es-ES" sz="1100"/>
        </a:p>
      </dgm:t>
    </dgm:pt>
    <dgm:pt modelId="{098C8CB7-63ED-4F56-9AE7-A655EC6AFD7E}" type="sibTrans" cxnId="{F7EB5D38-8221-4E1A-BA7B-0B245C794901}">
      <dgm:prSet/>
      <dgm:spPr/>
      <dgm:t>
        <a:bodyPr/>
        <a:lstStyle/>
        <a:p>
          <a:endParaRPr lang="es-ES" sz="1100"/>
        </a:p>
      </dgm:t>
    </dgm:pt>
    <dgm:pt modelId="{A06E1751-A0EA-4972-99B0-8CE41637ED73}">
      <dgm:prSet custT="1"/>
      <dgm:spPr/>
      <dgm:t>
        <a:bodyPr/>
        <a:lstStyle/>
        <a:p>
          <a:r>
            <a:rPr lang="es-CL" sz="1100" b="0" dirty="0"/>
            <a:t>92% inactivos       8% activos</a:t>
          </a:r>
        </a:p>
      </dgm:t>
    </dgm:pt>
    <dgm:pt modelId="{32554447-68F9-4751-BF8C-51B11FC81A5A}" type="parTrans" cxnId="{310234C2-F301-4530-8249-BC08AD356A34}">
      <dgm:prSet custT="1"/>
      <dgm:spPr/>
      <dgm:t>
        <a:bodyPr/>
        <a:lstStyle/>
        <a:p>
          <a:endParaRPr lang="es-ES" sz="1100"/>
        </a:p>
      </dgm:t>
    </dgm:pt>
    <dgm:pt modelId="{A5F0BCBC-BA96-4EBE-ABF2-4D5BD73C7050}" type="sibTrans" cxnId="{310234C2-F301-4530-8249-BC08AD356A34}">
      <dgm:prSet/>
      <dgm:spPr/>
      <dgm:t>
        <a:bodyPr/>
        <a:lstStyle/>
        <a:p>
          <a:endParaRPr lang="es-ES" sz="1100"/>
        </a:p>
      </dgm:t>
    </dgm:pt>
    <dgm:pt modelId="{023F6DAC-00A3-47E2-8047-BE904DE1AAA4}" type="pres">
      <dgm:prSet presAssocID="{B84476BA-CDA3-40E3-8120-44CDD547469C}" presName="Name0" presStyleCnt="0">
        <dgm:presLayoutVars>
          <dgm:chMax val="1"/>
          <dgm:dir/>
          <dgm:animLvl val="ctr"/>
          <dgm:resizeHandles val="exact"/>
        </dgm:presLayoutVars>
      </dgm:prSet>
      <dgm:spPr/>
    </dgm:pt>
    <dgm:pt modelId="{958B2614-02B5-4F72-82E7-328E5B690DA9}" type="pres">
      <dgm:prSet presAssocID="{91F18AF5-3077-4E0C-B5B4-8F1786BCAAD5}" presName="centerShape" presStyleLbl="node0" presStyleIdx="0" presStyleCnt="1" custScaleX="165949" custScaleY="82312"/>
      <dgm:spPr/>
    </dgm:pt>
    <dgm:pt modelId="{DE81F596-5979-4A12-9562-A36440F31302}" type="pres">
      <dgm:prSet presAssocID="{68E543E1-3749-49AA-81AB-166CA0D03C8C}" presName="parTrans" presStyleLbl="sibTrans2D1" presStyleIdx="0" presStyleCnt="7"/>
      <dgm:spPr/>
    </dgm:pt>
    <dgm:pt modelId="{31705C45-F34D-48BE-BFF8-E0E69C12240B}" type="pres">
      <dgm:prSet presAssocID="{68E543E1-3749-49AA-81AB-166CA0D03C8C}" presName="connectorText" presStyleLbl="sibTrans2D1" presStyleIdx="0" presStyleCnt="7"/>
      <dgm:spPr/>
    </dgm:pt>
    <dgm:pt modelId="{64577948-87F3-4C5F-BFFE-9F9CFF8A0816}" type="pres">
      <dgm:prSet presAssocID="{F749BD82-12ED-4601-B722-7C9C7896B74A}" presName="node" presStyleLbl="node1" presStyleIdx="0" presStyleCnt="7">
        <dgm:presLayoutVars>
          <dgm:bulletEnabled val="1"/>
        </dgm:presLayoutVars>
      </dgm:prSet>
      <dgm:spPr/>
    </dgm:pt>
    <dgm:pt modelId="{AA1A116A-04E7-4340-97C4-B007E9B23A41}" type="pres">
      <dgm:prSet presAssocID="{11C152E4-DC8B-4DB6-8F9A-31F4F475B7ED}" presName="parTrans" presStyleLbl="sibTrans2D1" presStyleIdx="1" presStyleCnt="7"/>
      <dgm:spPr/>
    </dgm:pt>
    <dgm:pt modelId="{0811036A-072F-454C-859A-2E356B9FC157}" type="pres">
      <dgm:prSet presAssocID="{11C152E4-DC8B-4DB6-8F9A-31F4F475B7ED}" presName="connectorText" presStyleLbl="sibTrans2D1" presStyleIdx="1" presStyleCnt="7"/>
      <dgm:spPr/>
    </dgm:pt>
    <dgm:pt modelId="{C68F5069-E96E-4759-AD2D-B6972B783F56}" type="pres">
      <dgm:prSet presAssocID="{D76A83DD-28BD-4677-8078-89F7E1EAFDD7}" presName="node" presStyleLbl="node1" presStyleIdx="1" presStyleCnt="7">
        <dgm:presLayoutVars>
          <dgm:bulletEnabled val="1"/>
        </dgm:presLayoutVars>
      </dgm:prSet>
      <dgm:spPr/>
    </dgm:pt>
    <dgm:pt modelId="{9C78D17F-2936-468B-8F00-070DD644F59D}" type="pres">
      <dgm:prSet presAssocID="{927A57FE-5293-42B6-B26D-7C610DFA4FC2}" presName="parTrans" presStyleLbl="sibTrans2D1" presStyleIdx="2" presStyleCnt="7"/>
      <dgm:spPr/>
    </dgm:pt>
    <dgm:pt modelId="{194AD41C-BEB9-491E-919E-3EBE460FDCC8}" type="pres">
      <dgm:prSet presAssocID="{927A57FE-5293-42B6-B26D-7C610DFA4FC2}" presName="connectorText" presStyleLbl="sibTrans2D1" presStyleIdx="2" presStyleCnt="7"/>
      <dgm:spPr/>
    </dgm:pt>
    <dgm:pt modelId="{2E8D2F19-814D-4C5E-93E8-9AB1BCBFD1E3}" type="pres">
      <dgm:prSet presAssocID="{ADCF7747-C456-4A18-8F95-0B43B48E2B76}" presName="node" presStyleLbl="node1" presStyleIdx="2" presStyleCnt="7">
        <dgm:presLayoutVars>
          <dgm:bulletEnabled val="1"/>
        </dgm:presLayoutVars>
      </dgm:prSet>
      <dgm:spPr/>
    </dgm:pt>
    <dgm:pt modelId="{622EAB5D-CD89-49CE-8339-0116FAB7DED8}" type="pres">
      <dgm:prSet presAssocID="{32554447-68F9-4751-BF8C-51B11FC81A5A}" presName="parTrans" presStyleLbl="sibTrans2D1" presStyleIdx="3" presStyleCnt="7"/>
      <dgm:spPr/>
    </dgm:pt>
    <dgm:pt modelId="{8A3AF42F-F790-49EE-B157-A4F3D83B55EE}" type="pres">
      <dgm:prSet presAssocID="{32554447-68F9-4751-BF8C-51B11FC81A5A}" presName="connectorText" presStyleLbl="sibTrans2D1" presStyleIdx="3" presStyleCnt="7"/>
      <dgm:spPr/>
    </dgm:pt>
    <dgm:pt modelId="{BBB1A4C7-96CD-4861-8C54-E04AB7ADB6D1}" type="pres">
      <dgm:prSet presAssocID="{A06E1751-A0EA-4972-99B0-8CE41637ED73}" presName="node" presStyleLbl="node1" presStyleIdx="3" presStyleCnt="7">
        <dgm:presLayoutVars>
          <dgm:bulletEnabled val="1"/>
        </dgm:presLayoutVars>
      </dgm:prSet>
      <dgm:spPr/>
    </dgm:pt>
    <dgm:pt modelId="{CB16F77F-7205-4B4B-9C6F-2A78FF142D3B}" type="pres">
      <dgm:prSet presAssocID="{2C883349-1052-4910-8214-5E88F02CDD70}" presName="parTrans" presStyleLbl="sibTrans2D1" presStyleIdx="4" presStyleCnt="7"/>
      <dgm:spPr/>
    </dgm:pt>
    <dgm:pt modelId="{6D17D389-3B75-490C-B531-C3E896708839}" type="pres">
      <dgm:prSet presAssocID="{2C883349-1052-4910-8214-5E88F02CDD70}" presName="connectorText" presStyleLbl="sibTrans2D1" presStyleIdx="4" presStyleCnt="7"/>
      <dgm:spPr/>
    </dgm:pt>
    <dgm:pt modelId="{F81A7F71-BA00-4590-97C8-1F1E050BA3C6}" type="pres">
      <dgm:prSet presAssocID="{86BFB75E-85D8-48A5-A4BF-20FBFB4F2409}" presName="node" presStyleLbl="node1" presStyleIdx="4" presStyleCnt="7">
        <dgm:presLayoutVars>
          <dgm:bulletEnabled val="1"/>
        </dgm:presLayoutVars>
      </dgm:prSet>
      <dgm:spPr/>
    </dgm:pt>
    <dgm:pt modelId="{C2BC79B8-5E93-4131-8ABB-E1BF054E93FA}" type="pres">
      <dgm:prSet presAssocID="{895056EF-F4AF-43EA-973B-C56193461282}" presName="parTrans" presStyleLbl="sibTrans2D1" presStyleIdx="5" presStyleCnt="7"/>
      <dgm:spPr/>
    </dgm:pt>
    <dgm:pt modelId="{D5200A8E-F953-4C8E-B764-86CE9A9C3D5A}" type="pres">
      <dgm:prSet presAssocID="{895056EF-F4AF-43EA-973B-C56193461282}" presName="connectorText" presStyleLbl="sibTrans2D1" presStyleIdx="5" presStyleCnt="7"/>
      <dgm:spPr/>
    </dgm:pt>
    <dgm:pt modelId="{F8E0DF0B-22C5-41CE-AE47-EE8DD6896689}" type="pres">
      <dgm:prSet presAssocID="{E31DD33E-E28C-40DF-A2A4-2DB88E47F731}" presName="node" presStyleLbl="node1" presStyleIdx="5" presStyleCnt="7">
        <dgm:presLayoutVars>
          <dgm:bulletEnabled val="1"/>
        </dgm:presLayoutVars>
      </dgm:prSet>
      <dgm:spPr/>
    </dgm:pt>
    <dgm:pt modelId="{72D07DF4-CA72-4DEC-A458-672ECF02492E}" type="pres">
      <dgm:prSet presAssocID="{E67BE957-49DD-457D-A2E1-298FDAF84FF1}" presName="parTrans" presStyleLbl="sibTrans2D1" presStyleIdx="6" presStyleCnt="7"/>
      <dgm:spPr/>
    </dgm:pt>
    <dgm:pt modelId="{C814C351-511E-41C2-9A8D-F2DA24E51436}" type="pres">
      <dgm:prSet presAssocID="{E67BE957-49DD-457D-A2E1-298FDAF84FF1}" presName="connectorText" presStyleLbl="sibTrans2D1" presStyleIdx="6" presStyleCnt="7"/>
      <dgm:spPr/>
    </dgm:pt>
    <dgm:pt modelId="{BFC429E8-1327-4F02-99EA-EE83673BD65E}" type="pres">
      <dgm:prSet presAssocID="{05F76A03-65EE-4800-961C-AD332DFE50F0}" presName="node" presStyleLbl="node1" presStyleIdx="6" presStyleCnt="7">
        <dgm:presLayoutVars>
          <dgm:bulletEnabled val="1"/>
        </dgm:presLayoutVars>
      </dgm:prSet>
      <dgm:spPr/>
    </dgm:pt>
  </dgm:ptLst>
  <dgm:cxnLst>
    <dgm:cxn modelId="{3C63A602-BC49-49B4-B94B-A7017214AABB}" type="presOf" srcId="{91F18AF5-3077-4E0C-B5B4-8F1786BCAAD5}" destId="{958B2614-02B5-4F72-82E7-328E5B690DA9}" srcOrd="0" destOrd="0" presId="urn:microsoft.com/office/officeart/2005/8/layout/radial5"/>
    <dgm:cxn modelId="{D111470E-105C-4EF2-8A4B-40032921327C}" srcId="{91F18AF5-3077-4E0C-B5B4-8F1786BCAAD5}" destId="{ADCF7747-C456-4A18-8F95-0B43B48E2B76}" srcOrd="2" destOrd="0" parTransId="{927A57FE-5293-42B6-B26D-7C610DFA4FC2}" sibTransId="{6217995E-4EE3-48DF-BEDF-60C4E5B9DB9F}"/>
    <dgm:cxn modelId="{62E6AB12-9D0D-4349-9E77-73C8431087DE}" type="presOf" srcId="{A06E1751-A0EA-4972-99B0-8CE41637ED73}" destId="{BBB1A4C7-96CD-4861-8C54-E04AB7ADB6D1}" srcOrd="0" destOrd="0" presId="urn:microsoft.com/office/officeart/2005/8/layout/radial5"/>
    <dgm:cxn modelId="{556C5D1D-802A-4997-846D-49CDDFEF40E9}" type="presOf" srcId="{F749BD82-12ED-4601-B722-7C9C7896B74A}" destId="{64577948-87F3-4C5F-BFFE-9F9CFF8A0816}" srcOrd="0" destOrd="0" presId="urn:microsoft.com/office/officeart/2005/8/layout/radial5"/>
    <dgm:cxn modelId="{A247AF1D-7296-4E67-955A-41C8DB52B720}" type="presOf" srcId="{05F76A03-65EE-4800-961C-AD332DFE50F0}" destId="{BFC429E8-1327-4F02-99EA-EE83673BD65E}" srcOrd="0" destOrd="0" presId="urn:microsoft.com/office/officeart/2005/8/layout/radial5"/>
    <dgm:cxn modelId="{613C3528-25FB-4046-8E1B-3E3ACEE93E87}" srcId="{91F18AF5-3077-4E0C-B5B4-8F1786BCAAD5}" destId="{E31DD33E-E28C-40DF-A2A4-2DB88E47F731}" srcOrd="5" destOrd="0" parTransId="{895056EF-F4AF-43EA-973B-C56193461282}" sibTransId="{13A8E932-47F8-4632-B151-0D291FF04DAE}"/>
    <dgm:cxn modelId="{CFBD942B-016B-49E1-B4BB-75A76CFC250D}" type="presOf" srcId="{927A57FE-5293-42B6-B26D-7C610DFA4FC2}" destId="{194AD41C-BEB9-491E-919E-3EBE460FDCC8}" srcOrd="1" destOrd="0" presId="urn:microsoft.com/office/officeart/2005/8/layout/radial5"/>
    <dgm:cxn modelId="{BE51F22E-C753-41F1-B921-6DFFB2BD6826}" type="presOf" srcId="{86BFB75E-85D8-48A5-A4BF-20FBFB4F2409}" destId="{F81A7F71-BA00-4590-97C8-1F1E050BA3C6}" srcOrd="0" destOrd="0" presId="urn:microsoft.com/office/officeart/2005/8/layout/radial5"/>
    <dgm:cxn modelId="{320F3F32-B69F-4C4F-ADEF-B724EAC707D2}" srcId="{B84476BA-CDA3-40E3-8120-44CDD547469C}" destId="{91F18AF5-3077-4E0C-B5B4-8F1786BCAAD5}" srcOrd="0" destOrd="0" parTransId="{D78FBEDA-6950-422C-869F-BA91CC675E4E}" sibTransId="{C02599D4-EB29-4E91-9C56-2C4D179A54C1}"/>
    <dgm:cxn modelId="{D59AFF34-156F-441B-BC9D-A28BACFAC1E2}" type="presOf" srcId="{E67BE957-49DD-457D-A2E1-298FDAF84FF1}" destId="{72D07DF4-CA72-4DEC-A458-672ECF02492E}" srcOrd="0" destOrd="0" presId="urn:microsoft.com/office/officeart/2005/8/layout/radial5"/>
    <dgm:cxn modelId="{62115235-A650-4932-B004-3532477D6616}" type="presOf" srcId="{2C883349-1052-4910-8214-5E88F02CDD70}" destId="{CB16F77F-7205-4B4B-9C6F-2A78FF142D3B}" srcOrd="0" destOrd="0" presId="urn:microsoft.com/office/officeart/2005/8/layout/radial5"/>
    <dgm:cxn modelId="{F7EB5D38-8221-4E1A-BA7B-0B245C794901}" srcId="{91F18AF5-3077-4E0C-B5B4-8F1786BCAAD5}" destId="{05F76A03-65EE-4800-961C-AD332DFE50F0}" srcOrd="6" destOrd="0" parTransId="{E67BE957-49DD-457D-A2E1-298FDAF84FF1}" sibTransId="{098C8CB7-63ED-4F56-9AE7-A655EC6AFD7E}"/>
    <dgm:cxn modelId="{7AD54940-F280-44CB-866F-045A58B3D0F2}" type="presOf" srcId="{2C883349-1052-4910-8214-5E88F02CDD70}" destId="{6D17D389-3B75-490C-B531-C3E896708839}" srcOrd="1" destOrd="0" presId="urn:microsoft.com/office/officeart/2005/8/layout/radial5"/>
    <dgm:cxn modelId="{C4629B41-F760-40E6-A7FF-ADCEFEB17A04}" srcId="{91F18AF5-3077-4E0C-B5B4-8F1786BCAAD5}" destId="{D76A83DD-28BD-4677-8078-89F7E1EAFDD7}" srcOrd="1" destOrd="0" parTransId="{11C152E4-DC8B-4DB6-8F9A-31F4F475B7ED}" sibTransId="{B86CE893-9D36-469D-98ED-B84574288ED4}"/>
    <dgm:cxn modelId="{D4024842-9E81-44D5-8438-2BE485270CE2}" srcId="{91F18AF5-3077-4E0C-B5B4-8F1786BCAAD5}" destId="{86BFB75E-85D8-48A5-A4BF-20FBFB4F2409}" srcOrd="4" destOrd="0" parTransId="{2C883349-1052-4910-8214-5E88F02CDD70}" sibTransId="{9915A68F-DFE8-43AD-A435-0AA2146D9CA5}"/>
    <dgm:cxn modelId="{E72AEE44-040B-4D35-AC49-78213EAF64EF}" type="presOf" srcId="{11C152E4-DC8B-4DB6-8F9A-31F4F475B7ED}" destId="{0811036A-072F-454C-859A-2E356B9FC157}" srcOrd="1" destOrd="0" presId="urn:microsoft.com/office/officeart/2005/8/layout/radial5"/>
    <dgm:cxn modelId="{4C8E4651-5517-4EB8-9437-5FF81A44EB07}" type="presOf" srcId="{895056EF-F4AF-43EA-973B-C56193461282}" destId="{C2BC79B8-5E93-4131-8ABB-E1BF054E93FA}" srcOrd="0" destOrd="0" presId="urn:microsoft.com/office/officeart/2005/8/layout/radial5"/>
    <dgm:cxn modelId="{44C63D57-1ACD-4FAF-8D5E-520B4F92EF8A}" type="presOf" srcId="{E31DD33E-E28C-40DF-A2A4-2DB88E47F731}" destId="{F8E0DF0B-22C5-41CE-AE47-EE8DD6896689}" srcOrd="0" destOrd="0" presId="urn:microsoft.com/office/officeart/2005/8/layout/radial5"/>
    <dgm:cxn modelId="{6FFE5177-4F30-4AA0-89A5-7755DAC2F024}" srcId="{91F18AF5-3077-4E0C-B5B4-8F1786BCAAD5}" destId="{F749BD82-12ED-4601-B722-7C9C7896B74A}" srcOrd="0" destOrd="0" parTransId="{68E543E1-3749-49AA-81AB-166CA0D03C8C}" sibTransId="{1D032A76-49A9-4664-A572-FE795D32E167}"/>
    <dgm:cxn modelId="{DFF7407B-48B4-4B44-9776-D8897AA6A51A}" type="presOf" srcId="{32554447-68F9-4751-BF8C-51B11FC81A5A}" destId="{8A3AF42F-F790-49EE-B157-A4F3D83B55EE}" srcOrd="1" destOrd="0" presId="urn:microsoft.com/office/officeart/2005/8/layout/radial5"/>
    <dgm:cxn modelId="{5109A089-CA1F-4E1F-98EE-3AC1A981BB64}" type="presOf" srcId="{E67BE957-49DD-457D-A2E1-298FDAF84FF1}" destId="{C814C351-511E-41C2-9A8D-F2DA24E51436}" srcOrd="1" destOrd="0" presId="urn:microsoft.com/office/officeart/2005/8/layout/radial5"/>
    <dgm:cxn modelId="{9103688C-2682-4231-A203-A56B0A5B656E}" type="presOf" srcId="{68E543E1-3749-49AA-81AB-166CA0D03C8C}" destId="{DE81F596-5979-4A12-9562-A36440F31302}" srcOrd="0" destOrd="0" presId="urn:microsoft.com/office/officeart/2005/8/layout/radial5"/>
    <dgm:cxn modelId="{4410C796-A071-49CC-8096-991D7DB559EC}" type="presOf" srcId="{68E543E1-3749-49AA-81AB-166CA0D03C8C}" destId="{31705C45-F34D-48BE-BFF8-E0E69C12240B}" srcOrd="1" destOrd="0" presId="urn:microsoft.com/office/officeart/2005/8/layout/radial5"/>
    <dgm:cxn modelId="{4C0180B0-2314-4136-A059-3995A3690ECE}" type="presOf" srcId="{D76A83DD-28BD-4677-8078-89F7E1EAFDD7}" destId="{C68F5069-E96E-4759-AD2D-B6972B783F56}" srcOrd="0" destOrd="0" presId="urn:microsoft.com/office/officeart/2005/8/layout/radial5"/>
    <dgm:cxn modelId="{189CA9B2-8606-4F3E-9B7B-58E54483C9DC}" type="presOf" srcId="{ADCF7747-C456-4A18-8F95-0B43B48E2B76}" destId="{2E8D2F19-814D-4C5E-93E8-9AB1BCBFD1E3}" srcOrd="0" destOrd="0" presId="urn:microsoft.com/office/officeart/2005/8/layout/radial5"/>
    <dgm:cxn modelId="{80EB67B5-02C9-4AF2-B822-972A0C185E8E}" type="presOf" srcId="{11C152E4-DC8B-4DB6-8F9A-31F4F475B7ED}" destId="{AA1A116A-04E7-4340-97C4-B007E9B23A41}" srcOrd="0" destOrd="0" presId="urn:microsoft.com/office/officeart/2005/8/layout/radial5"/>
    <dgm:cxn modelId="{310234C2-F301-4530-8249-BC08AD356A34}" srcId="{91F18AF5-3077-4E0C-B5B4-8F1786BCAAD5}" destId="{A06E1751-A0EA-4972-99B0-8CE41637ED73}" srcOrd="3" destOrd="0" parTransId="{32554447-68F9-4751-BF8C-51B11FC81A5A}" sibTransId="{A5F0BCBC-BA96-4EBE-ABF2-4D5BD73C7050}"/>
    <dgm:cxn modelId="{6AA409D9-F605-4ED7-96ED-51B3F5EC0F12}" type="presOf" srcId="{B84476BA-CDA3-40E3-8120-44CDD547469C}" destId="{023F6DAC-00A3-47E2-8047-BE904DE1AAA4}" srcOrd="0" destOrd="0" presId="urn:microsoft.com/office/officeart/2005/8/layout/radial5"/>
    <dgm:cxn modelId="{6812B9DB-31D2-46AE-A547-1E28F634318E}" type="presOf" srcId="{927A57FE-5293-42B6-B26D-7C610DFA4FC2}" destId="{9C78D17F-2936-468B-8F00-070DD644F59D}" srcOrd="0" destOrd="0" presId="urn:microsoft.com/office/officeart/2005/8/layout/radial5"/>
    <dgm:cxn modelId="{000A77EC-B095-4CBF-8488-BDD7B1E20AC5}" type="presOf" srcId="{895056EF-F4AF-43EA-973B-C56193461282}" destId="{D5200A8E-F953-4C8E-B764-86CE9A9C3D5A}" srcOrd="1" destOrd="0" presId="urn:microsoft.com/office/officeart/2005/8/layout/radial5"/>
    <dgm:cxn modelId="{E3F66DFD-901E-4E89-900D-98B6705E0918}" type="presOf" srcId="{32554447-68F9-4751-BF8C-51B11FC81A5A}" destId="{622EAB5D-CD89-49CE-8339-0116FAB7DED8}" srcOrd="0" destOrd="0" presId="urn:microsoft.com/office/officeart/2005/8/layout/radial5"/>
    <dgm:cxn modelId="{C9D3CCF5-5D42-49A4-863C-A11DEDD9685C}" type="presParOf" srcId="{023F6DAC-00A3-47E2-8047-BE904DE1AAA4}" destId="{958B2614-02B5-4F72-82E7-328E5B690DA9}" srcOrd="0" destOrd="0" presId="urn:microsoft.com/office/officeart/2005/8/layout/radial5"/>
    <dgm:cxn modelId="{E8EA3D0F-B192-43DB-B344-319A096A45DF}" type="presParOf" srcId="{023F6DAC-00A3-47E2-8047-BE904DE1AAA4}" destId="{DE81F596-5979-4A12-9562-A36440F31302}" srcOrd="1" destOrd="0" presId="urn:microsoft.com/office/officeart/2005/8/layout/radial5"/>
    <dgm:cxn modelId="{7A6069DA-C5BF-4AB7-9471-AE265CDB1D47}" type="presParOf" srcId="{DE81F596-5979-4A12-9562-A36440F31302}" destId="{31705C45-F34D-48BE-BFF8-E0E69C12240B}" srcOrd="0" destOrd="0" presId="urn:microsoft.com/office/officeart/2005/8/layout/radial5"/>
    <dgm:cxn modelId="{4D24A394-E2CD-42CF-9177-84D33D442AB1}" type="presParOf" srcId="{023F6DAC-00A3-47E2-8047-BE904DE1AAA4}" destId="{64577948-87F3-4C5F-BFFE-9F9CFF8A0816}" srcOrd="2" destOrd="0" presId="urn:microsoft.com/office/officeart/2005/8/layout/radial5"/>
    <dgm:cxn modelId="{19EFE200-6492-4E89-A295-E9A489308191}" type="presParOf" srcId="{023F6DAC-00A3-47E2-8047-BE904DE1AAA4}" destId="{AA1A116A-04E7-4340-97C4-B007E9B23A41}" srcOrd="3" destOrd="0" presId="urn:microsoft.com/office/officeart/2005/8/layout/radial5"/>
    <dgm:cxn modelId="{29762AF3-12C3-4236-8964-007A0B59CE6F}" type="presParOf" srcId="{AA1A116A-04E7-4340-97C4-B007E9B23A41}" destId="{0811036A-072F-454C-859A-2E356B9FC157}" srcOrd="0" destOrd="0" presId="urn:microsoft.com/office/officeart/2005/8/layout/radial5"/>
    <dgm:cxn modelId="{452B2C9C-A99C-481F-8E2A-F092BEF3F728}" type="presParOf" srcId="{023F6DAC-00A3-47E2-8047-BE904DE1AAA4}" destId="{C68F5069-E96E-4759-AD2D-B6972B783F56}" srcOrd="4" destOrd="0" presId="urn:microsoft.com/office/officeart/2005/8/layout/radial5"/>
    <dgm:cxn modelId="{96527E12-3317-46C0-B412-6CFB4F76DFA9}" type="presParOf" srcId="{023F6DAC-00A3-47E2-8047-BE904DE1AAA4}" destId="{9C78D17F-2936-468B-8F00-070DD644F59D}" srcOrd="5" destOrd="0" presId="urn:microsoft.com/office/officeart/2005/8/layout/radial5"/>
    <dgm:cxn modelId="{0967F22B-DFE6-478E-A0D8-65BC3589E787}" type="presParOf" srcId="{9C78D17F-2936-468B-8F00-070DD644F59D}" destId="{194AD41C-BEB9-491E-919E-3EBE460FDCC8}" srcOrd="0" destOrd="0" presId="urn:microsoft.com/office/officeart/2005/8/layout/radial5"/>
    <dgm:cxn modelId="{27E4C8DB-58AA-4F1E-94C1-CE1722482F62}" type="presParOf" srcId="{023F6DAC-00A3-47E2-8047-BE904DE1AAA4}" destId="{2E8D2F19-814D-4C5E-93E8-9AB1BCBFD1E3}" srcOrd="6" destOrd="0" presId="urn:microsoft.com/office/officeart/2005/8/layout/radial5"/>
    <dgm:cxn modelId="{35002B6D-C930-49F0-953E-91A11531EEF1}" type="presParOf" srcId="{023F6DAC-00A3-47E2-8047-BE904DE1AAA4}" destId="{622EAB5D-CD89-49CE-8339-0116FAB7DED8}" srcOrd="7" destOrd="0" presId="urn:microsoft.com/office/officeart/2005/8/layout/radial5"/>
    <dgm:cxn modelId="{60F8FE9B-EBF0-49DC-9D66-8811AD44AF76}" type="presParOf" srcId="{622EAB5D-CD89-49CE-8339-0116FAB7DED8}" destId="{8A3AF42F-F790-49EE-B157-A4F3D83B55EE}" srcOrd="0" destOrd="0" presId="urn:microsoft.com/office/officeart/2005/8/layout/radial5"/>
    <dgm:cxn modelId="{26C496D5-DE33-463F-8EFA-4C1D3CBA4060}" type="presParOf" srcId="{023F6DAC-00A3-47E2-8047-BE904DE1AAA4}" destId="{BBB1A4C7-96CD-4861-8C54-E04AB7ADB6D1}" srcOrd="8" destOrd="0" presId="urn:microsoft.com/office/officeart/2005/8/layout/radial5"/>
    <dgm:cxn modelId="{BD4778C8-7D2B-48CB-AFF8-82EAAB89B58C}" type="presParOf" srcId="{023F6DAC-00A3-47E2-8047-BE904DE1AAA4}" destId="{CB16F77F-7205-4B4B-9C6F-2A78FF142D3B}" srcOrd="9" destOrd="0" presId="urn:microsoft.com/office/officeart/2005/8/layout/radial5"/>
    <dgm:cxn modelId="{E4D34EBF-4117-477E-AFDF-FB8B41CAFDDF}" type="presParOf" srcId="{CB16F77F-7205-4B4B-9C6F-2A78FF142D3B}" destId="{6D17D389-3B75-490C-B531-C3E896708839}" srcOrd="0" destOrd="0" presId="urn:microsoft.com/office/officeart/2005/8/layout/radial5"/>
    <dgm:cxn modelId="{8DF7D5C5-44B1-4652-9B17-0FBEECB291E4}" type="presParOf" srcId="{023F6DAC-00A3-47E2-8047-BE904DE1AAA4}" destId="{F81A7F71-BA00-4590-97C8-1F1E050BA3C6}" srcOrd="10" destOrd="0" presId="urn:microsoft.com/office/officeart/2005/8/layout/radial5"/>
    <dgm:cxn modelId="{4DEB9F29-AD0A-493E-9D5E-A21C17FD2A99}" type="presParOf" srcId="{023F6DAC-00A3-47E2-8047-BE904DE1AAA4}" destId="{C2BC79B8-5E93-4131-8ABB-E1BF054E93FA}" srcOrd="11" destOrd="0" presId="urn:microsoft.com/office/officeart/2005/8/layout/radial5"/>
    <dgm:cxn modelId="{B9B93B41-ED4B-4EB0-B847-0F09D7570EE0}" type="presParOf" srcId="{C2BC79B8-5E93-4131-8ABB-E1BF054E93FA}" destId="{D5200A8E-F953-4C8E-B764-86CE9A9C3D5A}" srcOrd="0" destOrd="0" presId="urn:microsoft.com/office/officeart/2005/8/layout/radial5"/>
    <dgm:cxn modelId="{A7EDBF18-F83F-4ED7-9CE8-D86C013AE5DA}" type="presParOf" srcId="{023F6DAC-00A3-47E2-8047-BE904DE1AAA4}" destId="{F8E0DF0B-22C5-41CE-AE47-EE8DD6896689}" srcOrd="12" destOrd="0" presId="urn:microsoft.com/office/officeart/2005/8/layout/radial5"/>
    <dgm:cxn modelId="{E48202F1-1B48-4C26-996A-21A28A79FC2B}" type="presParOf" srcId="{023F6DAC-00A3-47E2-8047-BE904DE1AAA4}" destId="{72D07DF4-CA72-4DEC-A458-672ECF02492E}" srcOrd="13" destOrd="0" presId="urn:microsoft.com/office/officeart/2005/8/layout/radial5"/>
    <dgm:cxn modelId="{5832BAE2-51E8-46FF-9354-25819FAF994B}" type="presParOf" srcId="{72D07DF4-CA72-4DEC-A458-672ECF02492E}" destId="{C814C351-511E-41C2-9A8D-F2DA24E51436}" srcOrd="0" destOrd="0" presId="urn:microsoft.com/office/officeart/2005/8/layout/radial5"/>
    <dgm:cxn modelId="{230B26AC-1AF6-4E72-83F4-0ED544BD5FA8}" type="presParOf" srcId="{023F6DAC-00A3-47E2-8047-BE904DE1AAA4}" destId="{BFC429E8-1327-4F02-99EA-EE83673BD65E}"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2165C-03CE-487F-92BB-4312E7872B3E}">
      <dsp:nvSpPr>
        <dsp:cNvPr id="0" name=""/>
        <dsp:cNvSpPr/>
      </dsp:nvSpPr>
      <dsp:spPr>
        <a:xfrm>
          <a:off x="725017" y="1167010"/>
          <a:ext cx="1357816" cy="905663"/>
        </a:xfrm>
        <a:prstGeom prst="rect">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66725">
            <a:lnSpc>
              <a:spcPct val="90000"/>
            </a:lnSpc>
            <a:spcBef>
              <a:spcPct val="0"/>
            </a:spcBef>
            <a:spcAft>
              <a:spcPct val="35000"/>
            </a:spcAft>
            <a:buNone/>
          </a:pPr>
          <a:r>
            <a:rPr lang="es-CO" sz="1050" kern="1200" dirty="0">
              <a:latin typeface="gobCL"/>
              <a:ea typeface="+mj-ea"/>
              <a:cs typeface="gobCL"/>
            </a:rPr>
            <a:t>64,4% son mujeres (35,6% son hombres).</a:t>
          </a:r>
        </a:p>
      </dsp:txBody>
      <dsp:txXfrm>
        <a:off x="942268" y="1167010"/>
        <a:ext cx="1140566" cy="905663"/>
      </dsp:txXfrm>
    </dsp:sp>
    <dsp:sp modelId="{7B2EF98D-5E02-4168-9FAF-04DE27A74ACB}">
      <dsp:nvSpPr>
        <dsp:cNvPr id="0" name=""/>
        <dsp:cNvSpPr/>
      </dsp:nvSpPr>
      <dsp:spPr>
        <a:xfrm>
          <a:off x="848" y="798296"/>
          <a:ext cx="905211" cy="905211"/>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gobCL"/>
              <a:ea typeface="+mj-ea"/>
              <a:cs typeface="gobCL"/>
            </a:rPr>
            <a:t>Género</a:t>
          </a:r>
        </a:p>
      </dsp:txBody>
      <dsp:txXfrm>
        <a:off x="133413" y="930861"/>
        <a:ext cx="640081" cy="640081"/>
      </dsp:txXfrm>
    </dsp:sp>
    <dsp:sp modelId="{B1147E27-842E-48AC-A9FD-C2160AACC7E8}">
      <dsp:nvSpPr>
        <dsp:cNvPr id="0" name=""/>
        <dsp:cNvSpPr/>
      </dsp:nvSpPr>
      <dsp:spPr>
        <a:xfrm>
          <a:off x="2988046" y="1160380"/>
          <a:ext cx="1357816" cy="905663"/>
        </a:xfrm>
        <a:prstGeom prst="rect">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66725">
            <a:lnSpc>
              <a:spcPct val="90000"/>
            </a:lnSpc>
            <a:spcBef>
              <a:spcPct val="0"/>
            </a:spcBef>
            <a:spcAft>
              <a:spcPct val="35000"/>
            </a:spcAft>
            <a:buNone/>
          </a:pPr>
          <a:r>
            <a:rPr lang="es-CO" sz="1050" kern="1200" dirty="0">
              <a:latin typeface="gobCL"/>
              <a:ea typeface="+mj-ea"/>
              <a:cs typeface="gobCL"/>
            </a:rPr>
            <a:t>El 60% tiene 45 años o más (38,3% tiene 60 años o más).</a:t>
          </a:r>
        </a:p>
      </dsp:txBody>
      <dsp:txXfrm>
        <a:off x="3205296" y="1160380"/>
        <a:ext cx="1140566" cy="905663"/>
      </dsp:txXfrm>
    </dsp:sp>
    <dsp:sp modelId="{3BC29170-86B8-4DE4-803D-1B3C93A9A89E}">
      <dsp:nvSpPr>
        <dsp:cNvPr id="0" name=""/>
        <dsp:cNvSpPr/>
      </dsp:nvSpPr>
      <dsp:spPr>
        <a:xfrm>
          <a:off x="2263877" y="798296"/>
          <a:ext cx="905211" cy="905211"/>
        </a:xfrm>
        <a:prstGeom prst="ellipse">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CO" sz="1400" kern="1200">
              <a:latin typeface="gobCL"/>
              <a:ea typeface="+mj-ea"/>
              <a:cs typeface="gobCL"/>
            </a:rPr>
            <a:t>Edad</a:t>
          </a:r>
          <a:endParaRPr lang="es-CO" sz="1400" kern="1200" dirty="0">
            <a:latin typeface="gobCL"/>
            <a:ea typeface="+mj-ea"/>
            <a:cs typeface="gobCL"/>
          </a:endParaRPr>
        </a:p>
      </dsp:txBody>
      <dsp:txXfrm>
        <a:off x="2396442" y="930861"/>
        <a:ext cx="640081" cy="6400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2EB3A-47E8-40D8-8905-91F018B5CD4B}">
      <dsp:nvSpPr>
        <dsp:cNvPr id="0" name=""/>
        <dsp:cNvSpPr/>
      </dsp:nvSpPr>
      <dsp:spPr>
        <a:xfrm>
          <a:off x="1399263" y="-3051"/>
          <a:ext cx="3406603" cy="3406603"/>
        </a:xfrm>
        <a:prstGeom prst="circularArrow">
          <a:avLst>
            <a:gd name="adj1" fmla="val 5274"/>
            <a:gd name="adj2" fmla="val 312630"/>
            <a:gd name="adj3" fmla="val 14263029"/>
            <a:gd name="adj4" fmla="val 17106626"/>
            <a:gd name="adj5" fmla="val 547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5CF457-8707-4C8B-A2C4-E0D15BB99014}">
      <dsp:nvSpPr>
        <dsp:cNvPr id="0" name=""/>
        <dsp:cNvSpPr/>
      </dsp:nvSpPr>
      <dsp:spPr>
        <a:xfrm>
          <a:off x="2467812" y="1548"/>
          <a:ext cx="1269506" cy="63475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b="0" i="0" kern="1200" dirty="0">
              <a:latin typeface="gobCL"/>
              <a:cs typeface="Gisha" panose="020B0502040204020203" pitchFamily="34" charset="-79"/>
            </a:rPr>
            <a:t>Consolidarse como Política Pública </a:t>
          </a:r>
        </a:p>
      </dsp:txBody>
      <dsp:txXfrm>
        <a:off x="2498798" y="32534"/>
        <a:ext cx="1207534" cy="572781"/>
      </dsp:txXfrm>
    </dsp:sp>
    <dsp:sp modelId="{9351A86E-978E-4B5C-8FC4-AA4FFDFB4413}">
      <dsp:nvSpPr>
        <dsp:cNvPr id="0" name=""/>
        <dsp:cNvSpPr/>
      </dsp:nvSpPr>
      <dsp:spPr>
        <a:xfrm>
          <a:off x="3664649" y="692542"/>
          <a:ext cx="1269506" cy="63475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b="0" i="0" kern="1200" dirty="0">
              <a:latin typeface="gobCL"/>
              <a:cs typeface="Gisha" panose="020B0502040204020203" pitchFamily="34" charset="-79"/>
            </a:rPr>
            <a:t>Fortalecer Red de empresas inclusivas</a:t>
          </a:r>
        </a:p>
      </dsp:txBody>
      <dsp:txXfrm>
        <a:off x="3695635" y="723528"/>
        <a:ext cx="1207534" cy="572781"/>
      </dsp:txXfrm>
    </dsp:sp>
    <dsp:sp modelId="{E3D78D95-B81D-486E-8BF3-37B2DB3B7F7F}">
      <dsp:nvSpPr>
        <dsp:cNvPr id="0" name=""/>
        <dsp:cNvSpPr/>
      </dsp:nvSpPr>
      <dsp:spPr>
        <a:xfrm>
          <a:off x="3664649" y="2074531"/>
          <a:ext cx="1269506" cy="63475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ES" sz="800" b="0" i="0" kern="1200" dirty="0">
              <a:latin typeface="gobCL"/>
              <a:cs typeface="Gisha" panose="020B0502040204020203" pitchFamily="34" charset="-79"/>
            </a:rPr>
            <a:t>Ser un aporte en la implementación y puesta en marcha de Ley de Inclusión Laboral</a:t>
          </a:r>
        </a:p>
      </dsp:txBody>
      <dsp:txXfrm>
        <a:off x="3695635" y="2105517"/>
        <a:ext cx="1207534" cy="572781"/>
      </dsp:txXfrm>
    </dsp:sp>
    <dsp:sp modelId="{50C2A418-385D-4849-9AA0-6E25C77C0FFD}">
      <dsp:nvSpPr>
        <dsp:cNvPr id="0" name=""/>
        <dsp:cNvSpPr/>
      </dsp:nvSpPr>
      <dsp:spPr>
        <a:xfrm>
          <a:off x="2467812" y="2765526"/>
          <a:ext cx="1269506" cy="63475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b="0" i="0" kern="1200" dirty="0">
              <a:latin typeface="gobCL"/>
              <a:cs typeface="Gisha" panose="020B0502040204020203" pitchFamily="34" charset="-79"/>
            </a:rPr>
            <a:t>Continuar  velando por el acceso a la formación y empleo de </a:t>
          </a:r>
          <a:r>
            <a:rPr lang="es-ES" sz="900" b="0" i="0" kern="1200" dirty="0" err="1">
              <a:latin typeface="gobCL"/>
              <a:cs typeface="Gisha" panose="020B0502040204020203" pitchFamily="34" charset="-79"/>
            </a:rPr>
            <a:t>PcD</a:t>
          </a:r>
          <a:endParaRPr lang="es-ES" sz="900" b="0" i="0" kern="1200" dirty="0">
            <a:latin typeface="gobCL"/>
            <a:cs typeface="Gisha" panose="020B0502040204020203" pitchFamily="34" charset="-79"/>
          </a:endParaRPr>
        </a:p>
      </dsp:txBody>
      <dsp:txXfrm>
        <a:off x="2498798" y="2796512"/>
        <a:ext cx="1207534" cy="572781"/>
      </dsp:txXfrm>
    </dsp:sp>
    <dsp:sp modelId="{CA107422-381B-432F-B56F-3D6DC4C574CD}">
      <dsp:nvSpPr>
        <dsp:cNvPr id="0" name=""/>
        <dsp:cNvSpPr/>
      </dsp:nvSpPr>
      <dsp:spPr>
        <a:xfrm>
          <a:off x="1270974" y="2074531"/>
          <a:ext cx="1269506" cy="63475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CL" sz="900" b="0" i="0" kern="1200" dirty="0">
              <a:latin typeface="gobCL"/>
              <a:cs typeface="Gisha" panose="020B0502040204020203" pitchFamily="34" charset="-79"/>
            </a:rPr>
            <a:t>Promover concientización para la inclusión social de </a:t>
          </a:r>
          <a:r>
            <a:rPr lang="es-CL" sz="900" b="0" i="0" kern="1200" dirty="0" err="1">
              <a:latin typeface="gobCL"/>
              <a:cs typeface="Gisha" panose="020B0502040204020203" pitchFamily="34" charset="-79"/>
            </a:rPr>
            <a:t>PcD</a:t>
          </a:r>
          <a:endParaRPr lang="es-ES" sz="900" b="0" i="0" kern="1200" dirty="0">
            <a:latin typeface="gobCL"/>
            <a:cs typeface="Gisha" panose="020B0502040204020203" pitchFamily="34" charset="-79"/>
          </a:endParaRPr>
        </a:p>
      </dsp:txBody>
      <dsp:txXfrm>
        <a:off x="1301960" y="2105517"/>
        <a:ext cx="1207534" cy="572781"/>
      </dsp:txXfrm>
    </dsp:sp>
    <dsp:sp modelId="{E89B07CF-66BD-429B-988C-4E7BE50F579B}">
      <dsp:nvSpPr>
        <dsp:cNvPr id="0" name=""/>
        <dsp:cNvSpPr/>
      </dsp:nvSpPr>
      <dsp:spPr>
        <a:xfrm>
          <a:off x="1270974" y="692542"/>
          <a:ext cx="1269506" cy="63475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CL" sz="900" kern="1200" baseline="0" dirty="0">
              <a:latin typeface="gobCL"/>
              <a:cs typeface="Gisha" panose="020B0502040204020203" pitchFamily="34" charset="-79"/>
            </a:rPr>
            <a:t>Fortalecer capacidades en los formadores</a:t>
          </a:r>
          <a:endParaRPr lang="es-ES" sz="900" kern="1200" baseline="0" dirty="0">
            <a:latin typeface="gobCL"/>
            <a:cs typeface="Gisha" panose="020B0502040204020203" pitchFamily="34" charset="-79"/>
          </a:endParaRPr>
        </a:p>
      </dsp:txBody>
      <dsp:txXfrm>
        <a:off x="1301960" y="723528"/>
        <a:ext cx="1207534" cy="572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2165C-03CE-487F-92BB-4312E7872B3E}">
      <dsp:nvSpPr>
        <dsp:cNvPr id="0" name=""/>
        <dsp:cNvSpPr/>
      </dsp:nvSpPr>
      <dsp:spPr>
        <a:xfrm>
          <a:off x="725017" y="1160380"/>
          <a:ext cx="1357816" cy="905663"/>
        </a:xfrm>
        <a:prstGeom prst="rect">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66725">
            <a:lnSpc>
              <a:spcPct val="90000"/>
            </a:lnSpc>
            <a:spcBef>
              <a:spcPct val="0"/>
            </a:spcBef>
            <a:spcAft>
              <a:spcPct val="35000"/>
            </a:spcAft>
            <a:buNone/>
          </a:pPr>
          <a:r>
            <a:rPr lang="es-CO" sz="1050" kern="1200" dirty="0">
              <a:latin typeface="gobCL"/>
              <a:ea typeface="+mj-ea"/>
              <a:cs typeface="gobCL"/>
            </a:rPr>
            <a:t>El 49,9% se encuentra en los quintiles I y II.</a:t>
          </a:r>
        </a:p>
      </dsp:txBody>
      <dsp:txXfrm>
        <a:off x="942268" y="1160380"/>
        <a:ext cx="1140566" cy="905663"/>
      </dsp:txXfrm>
    </dsp:sp>
    <dsp:sp modelId="{7B2EF98D-5E02-4168-9FAF-04DE27A74ACB}">
      <dsp:nvSpPr>
        <dsp:cNvPr id="0" name=""/>
        <dsp:cNvSpPr/>
      </dsp:nvSpPr>
      <dsp:spPr>
        <a:xfrm>
          <a:off x="848" y="798296"/>
          <a:ext cx="905211" cy="905211"/>
        </a:xfrm>
        <a:prstGeom prst="ellipse">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gobCL"/>
              <a:ea typeface="+mj-ea"/>
              <a:cs typeface="gobCL"/>
            </a:rPr>
            <a:t>Quintil de Ingresos</a:t>
          </a:r>
        </a:p>
      </dsp:txBody>
      <dsp:txXfrm>
        <a:off x="133413" y="930861"/>
        <a:ext cx="640081" cy="640081"/>
      </dsp:txXfrm>
    </dsp:sp>
    <dsp:sp modelId="{B1147E27-842E-48AC-A9FD-C2160AACC7E8}">
      <dsp:nvSpPr>
        <dsp:cNvPr id="0" name=""/>
        <dsp:cNvSpPr/>
      </dsp:nvSpPr>
      <dsp:spPr>
        <a:xfrm>
          <a:off x="2988895" y="1144368"/>
          <a:ext cx="1357816" cy="905663"/>
        </a:xfrm>
        <a:prstGeom prst="rect">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66725">
            <a:lnSpc>
              <a:spcPct val="90000"/>
            </a:lnSpc>
            <a:spcBef>
              <a:spcPct val="0"/>
            </a:spcBef>
            <a:spcAft>
              <a:spcPct val="35000"/>
            </a:spcAft>
            <a:buNone/>
          </a:pPr>
          <a:r>
            <a:rPr lang="es-CO" sz="1050" kern="1200" dirty="0">
              <a:latin typeface="gobCL"/>
              <a:ea typeface="+mj-ea"/>
              <a:cs typeface="gobCL"/>
            </a:rPr>
            <a:t>Ingresos son un 32% menor al resto de los trabajadores. </a:t>
          </a:r>
        </a:p>
      </dsp:txBody>
      <dsp:txXfrm>
        <a:off x="3206145" y="1144368"/>
        <a:ext cx="1140566" cy="905663"/>
      </dsp:txXfrm>
    </dsp:sp>
    <dsp:sp modelId="{3BC29170-86B8-4DE4-803D-1B3C93A9A89E}">
      <dsp:nvSpPr>
        <dsp:cNvPr id="0" name=""/>
        <dsp:cNvSpPr/>
      </dsp:nvSpPr>
      <dsp:spPr>
        <a:xfrm>
          <a:off x="2299250" y="797925"/>
          <a:ext cx="905211" cy="905211"/>
        </a:xfrm>
        <a:prstGeom prst="ellipse">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CO" sz="1400" kern="1200">
              <a:latin typeface="gobCL"/>
              <a:ea typeface="+mj-ea"/>
              <a:cs typeface="gobCL"/>
            </a:rPr>
            <a:t>Ingreso </a:t>
          </a:r>
          <a:endParaRPr lang="es-CO" sz="1400" kern="1200" dirty="0">
            <a:latin typeface="gobCL"/>
            <a:ea typeface="+mj-ea"/>
            <a:cs typeface="gobCL"/>
          </a:endParaRPr>
        </a:p>
      </dsp:txBody>
      <dsp:txXfrm>
        <a:off x="2431815" y="930490"/>
        <a:ext cx="640081" cy="6400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47E27-842E-48AC-A9FD-C2160AACC7E8}">
      <dsp:nvSpPr>
        <dsp:cNvPr id="0" name=""/>
        <dsp:cNvSpPr/>
      </dsp:nvSpPr>
      <dsp:spPr>
        <a:xfrm>
          <a:off x="854297" y="342924"/>
          <a:ext cx="1286735" cy="858252"/>
        </a:xfrm>
        <a:prstGeom prst="rect">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a:lnSpc>
              <a:spcPct val="90000"/>
            </a:lnSpc>
            <a:spcBef>
              <a:spcPct val="0"/>
            </a:spcBef>
            <a:spcAft>
              <a:spcPct val="35000"/>
            </a:spcAft>
            <a:buNone/>
          </a:pPr>
          <a:r>
            <a:rPr lang="es-CO" sz="1000" kern="1200" dirty="0">
              <a:latin typeface="gobCL"/>
              <a:ea typeface="+mj-ea"/>
              <a:cs typeface="gobCL"/>
            </a:rPr>
            <a:t>Promedio escolaridad PcD es de 8,6 años</a:t>
          </a:r>
        </a:p>
        <a:p>
          <a:pPr marL="0" lvl="0" indent="0" algn="l" defTabSz="444500">
            <a:lnSpc>
              <a:spcPct val="90000"/>
            </a:lnSpc>
            <a:spcBef>
              <a:spcPct val="0"/>
            </a:spcBef>
            <a:spcAft>
              <a:spcPct val="35000"/>
            </a:spcAft>
            <a:buNone/>
          </a:pPr>
          <a:r>
            <a:rPr lang="es-CO" sz="1000" kern="1200" dirty="0">
              <a:latin typeface="gobCL"/>
              <a:ea typeface="+mj-ea"/>
              <a:cs typeface="gobCL"/>
            </a:rPr>
            <a:t>(</a:t>
          </a:r>
          <a:r>
            <a:rPr lang="es-CO" sz="1000" kern="1200" dirty="0" err="1">
              <a:latin typeface="gobCL"/>
              <a:ea typeface="+mj-ea"/>
              <a:cs typeface="gobCL"/>
            </a:rPr>
            <a:t>PsD</a:t>
          </a:r>
          <a:r>
            <a:rPr lang="es-CO" sz="1000" kern="1200" dirty="0">
              <a:latin typeface="gobCL"/>
              <a:ea typeface="+mj-ea"/>
              <a:cs typeface="gobCL"/>
            </a:rPr>
            <a:t> es de 11,6). </a:t>
          </a:r>
        </a:p>
      </dsp:txBody>
      <dsp:txXfrm>
        <a:off x="1060175" y="342924"/>
        <a:ext cx="1080857" cy="858252"/>
      </dsp:txXfrm>
    </dsp:sp>
    <dsp:sp modelId="{3BC29170-86B8-4DE4-803D-1B3C93A9A89E}">
      <dsp:nvSpPr>
        <dsp:cNvPr id="0" name=""/>
        <dsp:cNvSpPr/>
      </dsp:nvSpPr>
      <dsp:spPr>
        <a:xfrm>
          <a:off x="159780" y="0"/>
          <a:ext cx="857823" cy="857823"/>
        </a:xfrm>
        <a:prstGeom prst="ellipse">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s-CO" sz="1000" kern="1200" dirty="0">
              <a:latin typeface="gobCL"/>
              <a:ea typeface="+mj-ea"/>
              <a:cs typeface="gobCL"/>
            </a:rPr>
            <a:t>Educación</a:t>
          </a:r>
        </a:p>
      </dsp:txBody>
      <dsp:txXfrm>
        <a:off x="285405" y="125625"/>
        <a:ext cx="606573" cy="6065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38B41-4B3F-4BBB-85B2-ED13B4C7DCA3}">
      <dsp:nvSpPr>
        <dsp:cNvPr id="0" name=""/>
        <dsp:cNvSpPr/>
      </dsp:nvSpPr>
      <dsp:spPr>
        <a:xfrm>
          <a:off x="904131" y="1412219"/>
          <a:ext cx="916166" cy="723645"/>
        </a:xfrm>
        <a:prstGeom prst="rect">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64008" rIns="64008" bIns="64008" numCol="1" spcCol="1270" anchor="t" anchorCtr="0">
          <a:noAutofit/>
        </a:bodyPr>
        <a:lstStyle/>
        <a:p>
          <a:pPr marL="0" lvl="0" indent="0" algn="l" defTabSz="400050">
            <a:lnSpc>
              <a:spcPct val="90000"/>
            </a:lnSpc>
            <a:spcBef>
              <a:spcPct val="0"/>
            </a:spcBef>
            <a:spcAft>
              <a:spcPct val="35000"/>
            </a:spcAft>
            <a:buNone/>
          </a:pPr>
          <a:r>
            <a:rPr lang="es-CL" sz="900" b="1" kern="1200" dirty="0">
              <a:latin typeface="gobCL"/>
              <a:ea typeface="+mj-ea"/>
              <a:cs typeface="gobCL"/>
            </a:rPr>
            <a:t>39% </a:t>
          </a:r>
          <a:r>
            <a:rPr lang="es-CL" sz="900" b="1" kern="1200" dirty="0" err="1">
              <a:latin typeface="gobCL"/>
              <a:ea typeface="+mj-ea"/>
              <a:cs typeface="gobCL"/>
            </a:rPr>
            <a:t>PcD</a:t>
          </a:r>
          <a:endParaRPr lang="es-CL" sz="900" b="1" kern="1200" dirty="0">
            <a:latin typeface="gobCL"/>
            <a:ea typeface="+mj-ea"/>
            <a:cs typeface="gobCL"/>
          </a:endParaRPr>
        </a:p>
        <a:p>
          <a:pPr marL="57150" lvl="1" indent="-57150" algn="l" defTabSz="400050">
            <a:lnSpc>
              <a:spcPct val="90000"/>
            </a:lnSpc>
            <a:spcBef>
              <a:spcPct val="0"/>
            </a:spcBef>
            <a:spcAft>
              <a:spcPct val="15000"/>
            </a:spcAft>
            <a:buChar char="•"/>
          </a:pPr>
          <a:r>
            <a:rPr lang="es-CL" sz="900" kern="1200" dirty="0">
              <a:latin typeface="gobCL"/>
              <a:ea typeface="+mj-ea"/>
              <a:cs typeface="gobCL"/>
            </a:rPr>
            <a:t>51,7% leve o moderada</a:t>
          </a:r>
        </a:p>
        <a:p>
          <a:pPr marL="57150" lvl="1" indent="-57150" algn="l" defTabSz="400050">
            <a:lnSpc>
              <a:spcPct val="90000"/>
            </a:lnSpc>
            <a:spcBef>
              <a:spcPct val="0"/>
            </a:spcBef>
            <a:spcAft>
              <a:spcPct val="15000"/>
            </a:spcAft>
            <a:buChar char="•"/>
          </a:pPr>
          <a:r>
            <a:rPr lang="es-CL" sz="900" kern="1200" dirty="0">
              <a:latin typeface="gobCL"/>
              <a:ea typeface="+mj-ea"/>
              <a:cs typeface="gobCL"/>
            </a:rPr>
            <a:t>21,8% severa</a:t>
          </a:r>
        </a:p>
      </dsp:txBody>
      <dsp:txXfrm>
        <a:off x="1050718" y="1412219"/>
        <a:ext cx="769579" cy="723645"/>
      </dsp:txXfrm>
    </dsp:sp>
    <dsp:sp modelId="{56A70236-528D-420F-B8E7-38AFA2347C16}">
      <dsp:nvSpPr>
        <dsp:cNvPr id="0" name=""/>
        <dsp:cNvSpPr/>
      </dsp:nvSpPr>
      <dsp:spPr>
        <a:xfrm>
          <a:off x="904131" y="2169178"/>
          <a:ext cx="916166" cy="299658"/>
        </a:xfrm>
        <a:prstGeom prst="rect">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64008" rIns="64008" bIns="64008" numCol="1" spcCol="1270" anchor="ctr" anchorCtr="0">
          <a:noAutofit/>
        </a:bodyPr>
        <a:lstStyle/>
        <a:p>
          <a:pPr marL="0" lvl="0" indent="0" algn="l" defTabSz="400050">
            <a:lnSpc>
              <a:spcPct val="90000"/>
            </a:lnSpc>
            <a:spcBef>
              <a:spcPct val="0"/>
            </a:spcBef>
            <a:spcAft>
              <a:spcPct val="35000"/>
            </a:spcAft>
            <a:buNone/>
          </a:pPr>
          <a:r>
            <a:rPr lang="es-CL" sz="900" kern="1200" dirty="0">
              <a:latin typeface="gobCL"/>
              <a:ea typeface="+mj-ea"/>
              <a:cs typeface="gobCL"/>
            </a:rPr>
            <a:t>63,9% </a:t>
          </a:r>
          <a:r>
            <a:rPr lang="es-CL" sz="900" kern="1200" dirty="0" err="1">
              <a:latin typeface="gobCL"/>
              <a:ea typeface="+mj-ea"/>
              <a:cs typeface="gobCL"/>
            </a:rPr>
            <a:t>PsD</a:t>
          </a:r>
          <a:endParaRPr lang="es-CL" sz="900" kern="1200" dirty="0">
            <a:latin typeface="gobCL"/>
            <a:ea typeface="+mj-ea"/>
            <a:cs typeface="gobCL"/>
          </a:endParaRPr>
        </a:p>
      </dsp:txBody>
      <dsp:txXfrm>
        <a:off x="1050718" y="2169178"/>
        <a:ext cx="769579" cy="299658"/>
      </dsp:txXfrm>
    </dsp:sp>
    <dsp:sp modelId="{8D53DEC8-3BD5-4011-88E3-8938D7B220FE}">
      <dsp:nvSpPr>
        <dsp:cNvPr id="0" name=""/>
        <dsp:cNvSpPr/>
      </dsp:nvSpPr>
      <dsp:spPr>
        <a:xfrm>
          <a:off x="206357" y="1102862"/>
          <a:ext cx="814223" cy="849799"/>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s-CL" sz="900" kern="1200" dirty="0">
              <a:latin typeface="gobCL"/>
              <a:ea typeface="+mj-ea"/>
              <a:cs typeface="gobCL"/>
            </a:rPr>
            <a:t>Ocupados </a:t>
          </a:r>
        </a:p>
      </dsp:txBody>
      <dsp:txXfrm>
        <a:off x="325597" y="1227312"/>
        <a:ext cx="575743" cy="600899"/>
      </dsp:txXfrm>
    </dsp:sp>
    <dsp:sp modelId="{D2262C9B-E2C4-4C48-8690-8E6E06F6EB3A}">
      <dsp:nvSpPr>
        <dsp:cNvPr id="0" name=""/>
        <dsp:cNvSpPr/>
      </dsp:nvSpPr>
      <dsp:spPr>
        <a:xfrm>
          <a:off x="2713085" y="1426516"/>
          <a:ext cx="1171297" cy="781255"/>
        </a:xfrm>
        <a:prstGeom prst="rect">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64008" rIns="64008" bIns="64008" numCol="1" spcCol="1270" anchor="t" anchorCtr="0">
          <a:noAutofit/>
        </a:bodyPr>
        <a:lstStyle/>
        <a:p>
          <a:pPr marL="0" lvl="0" indent="0" algn="l" defTabSz="400050">
            <a:lnSpc>
              <a:spcPct val="90000"/>
            </a:lnSpc>
            <a:spcBef>
              <a:spcPct val="0"/>
            </a:spcBef>
            <a:spcAft>
              <a:spcPct val="35000"/>
            </a:spcAft>
            <a:buNone/>
          </a:pPr>
          <a:r>
            <a:rPr lang="es-CL" sz="900" kern="1200" dirty="0">
              <a:latin typeface="Calibri" panose="020F0502020204030204" pitchFamily="34" charset="0"/>
            </a:rPr>
            <a:t>     </a:t>
          </a:r>
          <a:r>
            <a:rPr lang="es-CL" sz="900" b="1" kern="1200" dirty="0">
              <a:latin typeface="Calibri" panose="020F0502020204030204" pitchFamily="34" charset="0"/>
            </a:rPr>
            <a:t> </a:t>
          </a:r>
          <a:r>
            <a:rPr lang="es-CL" sz="900" b="1" kern="1200" dirty="0">
              <a:latin typeface="gobCL"/>
              <a:ea typeface="+mj-ea"/>
              <a:cs typeface="gobCL"/>
            </a:rPr>
            <a:t>42,8% </a:t>
          </a:r>
          <a:r>
            <a:rPr lang="es-CL" sz="900" b="1" kern="1200" dirty="0" err="1">
              <a:latin typeface="gobCL"/>
              <a:ea typeface="+mj-ea"/>
              <a:cs typeface="gobCL"/>
            </a:rPr>
            <a:t>PcD</a:t>
          </a:r>
          <a:endParaRPr lang="es-CL" sz="900" b="1" kern="1200" dirty="0">
            <a:latin typeface="gobCL"/>
            <a:ea typeface="+mj-ea"/>
            <a:cs typeface="gobCL"/>
          </a:endParaRPr>
        </a:p>
        <a:p>
          <a:pPr marL="57150" lvl="1" indent="-57150" algn="l" defTabSz="400050">
            <a:lnSpc>
              <a:spcPct val="90000"/>
            </a:lnSpc>
            <a:spcBef>
              <a:spcPct val="0"/>
            </a:spcBef>
            <a:spcAft>
              <a:spcPct val="15000"/>
            </a:spcAft>
            <a:buChar char="•"/>
          </a:pPr>
          <a:r>
            <a:rPr lang="es-CL" sz="900" kern="1200" dirty="0">
              <a:latin typeface="gobCL"/>
              <a:ea typeface="+mj-ea"/>
              <a:cs typeface="gobCL"/>
            </a:rPr>
            <a:t>     37,2% mujeres</a:t>
          </a:r>
        </a:p>
        <a:p>
          <a:pPr marL="57150" lvl="1" indent="-57150" algn="l" defTabSz="400050">
            <a:lnSpc>
              <a:spcPct val="90000"/>
            </a:lnSpc>
            <a:spcBef>
              <a:spcPct val="0"/>
            </a:spcBef>
            <a:spcAft>
              <a:spcPct val="15000"/>
            </a:spcAft>
            <a:buChar char="•"/>
          </a:pPr>
          <a:r>
            <a:rPr lang="es-CL" sz="900" kern="1200" dirty="0">
              <a:latin typeface="gobCL"/>
              <a:ea typeface="+mj-ea"/>
              <a:cs typeface="gobCL"/>
            </a:rPr>
            <a:t>53,2% Hombres</a:t>
          </a:r>
        </a:p>
      </dsp:txBody>
      <dsp:txXfrm>
        <a:off x="2900493" y="1426516"/>
        <a:ext cx="983889" cy="781255"/>
      </dsp:txXfrm>
    </dsp:sp>
    <dsp:sp modelId="{534BA843-C83E-427E-8404-CC8B53A5AE8B}">
      <dsp:nvSpPr>
        <dsp:cNvPr id="0" name=""/>
        <dsp:cNvSpPr/>
      </dsp:nvSpPr>
      <dsp:spPr>
        <a:xfrm>
          <a:off x="2700342" y="2286788"/>
          <a:ext cx="1171297" cy="337767"/>
        </a:xfrm>
        <a:prstGeom prst="rect">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64008" rIns="64008" bIns="64008" numCol="1" spcCol="1270" anchor="ctr" anchorCtr="0">
          <a:noAutofit/>
        </a:bodyPr>
        <a:lstStyle/>
        <a:p>
          <a:pPr marL="0" lvl="0" indent="0" algn="l" defTabSz="400050">
            <a:lnSpc>
              <a:spcPct val="90000"/>
            </a:lnSpc>
            <a:spcBef>
              <a:spcPct val="0"/>
            </a:spcBef>
            <a:spcAft>
              <a:spcPct val="35000"/>
            </a:spcAft>
            <a:buNone/>
          </a:pPr>
          <a:r>
            <a:rPr lang="es-CL" sz="900" kern="1200" dirty="0">
              <a:latin typeface="gobCL"/>
              <a:ea typeface="+mj-ea"/>
              <a:cs typeface="gobCL"/>
            </a:rPr>
            <a:t>69% </a:t>
          </a:r>
          <a:r>
            <a:rPr lang="es-CL" sz="900" kern="1200" dirty="0" err="1">
              <a:latin typeface="gobCL"/>
              <a:ea typeface="+mj-ea"/>
              <a:cs typeface="gobCL"/>
            </a:rPr>
            <a:t>PsD</a:t>
          </a:r>
          <a:endParaRPr lang="es-CL" sz="900" kern="1200" dirty="0">
            <a:latin typeface="gobCL"/>
            <a:ea typeface="+mj-ea"/>
            <a:cs typeface="gobCL"/>
          </a:endParaRPr>
        </a:p>
      </dsp:txBody>
      <dsp:txXfrm>
        <a:off x="2887749" y="2286788"/>
        <a:ext cx="983889" cy="337767"/>
      </dsp:txXfrm>
    </dsp:sp>
    <dsp:sp modelId="{32BDD0FB-05EB-4FAF-831A-19C0DC08ED09}">
      <dsp:nvSpPr>
        <dsp:cNvPr id="0" name=""/>
        <dsp:cNvSpPr/>
      </dsp:nvSpPr>
      <dsp:spPr>
        <a:xfrm>
          <a:off x="1985952" y="1110936"/>
          <a:ext cx="1003427" cy="964625"/>
        </a:xfrm>
        <a:prstGeom prst="ellipse">
          <a:avLst/>
        </a:prstGeom>
        <a:solidFill>
          <a:schemeClr val="accent1">
            <a:shade val="80000"/>
            <a:hueOff val="102082"/>
            <a:satOff val="-1464"/>
            <a:lumOff val="85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s-CL" sz="900" kern="1200" dirty="0">
              <a:latin typeface="gobCL"/>
              <a:ea typeface="+mj-ea"/>
              <a:cs typeface="gobCL"/>
            </a:rPr>
            <a:t>Participación Laboral</a:t>
          </a:r>
        </a:p>
      </dsp:txBody>
      <dsp:txXfrm>
        <a:off x="2132900" y="1252202"/>
        <a:ext cx="709531" cy="682093"/>
      </dsp:txXfrm>
    </dsp:sp>
    <dsp:sp modelId="{47B7EE03-6866-45A7-B5F4-390368A409F4}">
      <dsp:nvSpPr>
        <dsp:cNvPr id="0" name=""/>
        <dsp:cNvSpPr/>
      </dsp:nvSpPr>
      <dsp:spPr>
        <a:xfrm>
          <a:off x="4824606" y="1426516"/>
          <a:ext cx="1171297" cy="781255"/>
        </a:xfrm>
        <a:prstGeom prst="rect">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64008" rIns="64008" bIns="64008" numCol="1" spcCol="1270" anchor="ctr" anchorCtr="0">
          <a:noAutofit/>
        </a:bodyPr>
        <a:lstStyle/>
        <a:p>
          <a:pPr marL="0" lvl="0" indent="0" algn="l" defTabSz="400050">
            <a:lnSpc>
              <a:spcPct val="90000"/>
            </a:lnSpc>
            <a:spcBef>
              <a:spcPct val="0"/>
            </a:spcBef>
            <a:spcAft>
              <a:spcPct val="35000"/>
            </a:spcAft>
            <a:buNone/>
          </a:pPr>
          <a:r>
            <a:rPr lang="es-CL" sz="900" b="1" kern="1200" dirty="0">
              <a:latin typeface="Calibri" panose="020F0502020204030204" pitchFamily="34" charset="0"/>
            </a:rPr>
            <a:t>    </a:t>
          </a:r>
          <a:r>
            <a:rPr lang="es-CL" sz="900" kern="1200" dirty="0">
              <a:latin typeface="gobCL"/>
              <a:ea typeface="+mj-ea"/>
              <a:cs typeface="gobCL"/>
            </a:rPr>
            <a:t>58,2% </a:t>
          </a:r>
          <a:r>
            <a:rPr lang="es-CL" sz="900" kern="1200" dirty="0" err="1">
              <a:latin typeface="gobCL"/>
              <a:ea typeface="+mj-ea"/>
              <a:cs typeface="gobCL"/>
            </a:rPr>
            <a:t>PcD</a:t>
          </a:r>
          <a:endParaRPr lang="es-CL" sz="900" kern="1200" dirty="0">
            <a:latin typeface="gobCL"/>
            <a:ea typeface="+mj-ea"/>
            <a:cs typeface="gobCL"/>
          </a:endParaRPr>
        </a:p>
      </dsp:txBody>
      <dsp:txXfrm>
        <a:off x="5012014" y="1426516"/>
        <a:ext cx="983889" cy="781255"/>
      </dsp:txXfrm>
    </dsp:sp>
    <dsp:sp modelId="{04702B31-C4BE-4E64-9094-D6E83540D48C}">
      <dsp:nvSpPr>
        <dsp:cNvPr id="0" name=""/>
        <dsp:cNvSpPr/>
      </dsp:nvSpPr>
      <dsp:spPr>
        <a:xfrm>
          <a:off x="4813128" y="2293413"/>
          <a:ext cx="1171297" cy="339353"/>
        </a:xfrm>
        <a:prstGeom prst="rect">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64008" rIns="64008" bIns="64008" numCol="1" spcCol="1270" anchor="ctr" anchorCtr="0">
          <a:noAutofit/>
        </a:bodyPr>
        <a:lstStyle/>
        <a:p>
          <a:pPr marL="0" lvl="0" indent="0" algn="l" defTabSz="400050">
            <a:lnSpc>
              <a:spcPct val="90000"/>
            </a:lnSpc>
            <a:spcBef>
              <a:spcPct val="0"/>
            </a:spcBef>
            <a:spcAft>
              <a:spcPct val="35000"/>
            </a:spcAft>
            <a:buNone/>
          </a:pPr>
          <a:r>
            <a:rPr lang="es-CL" sz="900" kern="1200" dirty="0">
              <a:latin typeface="Calibri" panose="020F0502020204030204" pitchFamily="34" charset="0"/>
            </a:rPr>
            <a:t>    </a:t>
          </a:r>
          <a:r>
            <a:rPr lang="es-CL" sz="900" kern="1200" dirty="0">
              <a:latin typeface="gobCL"/>
              <a:ea typeface="+mj-ea"/>
              <a:cs typeface="gobCL"/>
            </a:rPr>
            <a:t>31% </a:t>
          </a:r>
          <a:r>
            <a:rPr lang="es-CL" sz="900" kern="1200" dirty="0" err="1">
              <a:latin typeface="gobCL"/>
              <a:ea typeface="+mj-ea"/>
              <a:cs typeface="gobCL"/>
            </a:rPr>
            <a:t>PsD</a:t>
          </a:r>
          <a:endParaRPr lang="es-CL" sz="900" kern="1200" dirty="0">
            <a:latin typeface="gobCL"/>
            <a:ea typeface="+mj-ea"/>
            <a:cs typeface="gobCL"/>
          </a:endParaRPr>
        </a:p>
      </dsp:txBody>
      <dsp:txXfrm>
        <a:off x="5000535" y="2293413"/>
        <a:ext cx="983889" cy="339353"/>
      </dsp:txXfrm>
    </dsp:sp>
    <dsp:sp modelId="{A7C24454-77F9-41E8-8C0B-A712AB2CAB4D}">
      <dsp:nvSpPr>
        <dsp:cNvPr id="0" name=""/>
        <dsp:cNvSpPr/>
      </dsp:nvSpPr>
      <dsp:spPr>
        <a:xfrm>
          <a:off x="4079728" y="1126662"/>
          <a:ext cx="897760" cy="953092"/>
        </a:xfrm>
        <a:prstGeom prst="ellipse">
          <a:avLst/>
        </a:prstGeom>
        <a:solidFill>
          <a:schemeClr val="accent1">
            <a:shade val="80000"/>
            <a:hueOff val="204164"/>
            <a:satOff val="-2928"/>
            <a:lumOff val="17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s-CL" sz="900" kern="1200" dirty="0">
              <a:latin typeface="gobCL"/>
              <a:ea typeface="+mj-ea"/>
              <a:cs typeface="gobCL"/>
            </a:rPr>
            <a:t>Tasa Inactividad</a:t>
          </a:r>
        </a:p>
      </dsp:txBody>
      <dsp:txXfrm>
        <a:off x="4211202" y="1266239"/>
        <a:ext cx="634812" cy="673938"/>
      </dsp:txXfrm>
    </dsp:sp>
    <dsp:sp modelId="{54CDB28E-F8FD-4FFA-92B2-3C6A8EB39B6C}">
      <dsp:nvSpPr>
        <dsp:cNvPr id="0" name=""/>
        <dsp:cNvSpPr/>
      </dsp:nvSpPr>
      <dsp:spPr>
        <a:xfrm>
          <a:off x="6854857" y="1423282"/>
          <a:ext cx="1171297" cy="1021569"/>
        </a:xfrm>
        <a:prstGeom prst="rect">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64008" rIns="64008" bIns="64008" numCol="1" spcCol="1270" anchor="t" anchorCtr="0">
          <a:noAutofit/>
        </a:bodyPr>
        <a:lstStyle/>
        <a:p>
          <a:pPr marL="0" lvl="0" indent="0" algn="l" defTabSz="400050">
            <a:lnSpc>
              <a:spcPct val="90000"/>
            </a:lnSpc>
            <a:spcBef>
              <a:spcPct val="0"/>
            </a:spcBef>
            <a:spcAft>
              <a:spcPct val="35000"/>
            </a:spcAft>
            <a:buNone/>
          </a:pPr>
          <a:r>
            <a:rPr lang="es-CL" sz="900" b="1" kern="1200" dirty="0">
              <a:latin typeface="Calibri" panose="020F0502020204030204" pitchFamily="34" charset="0"/>
            </a:rPr>
            <a:t>  </a:t>
          </a:r>
          <a:r>
            <a:rPr lang="es-CL" sz="900" b="1" kern="1200" dirty="0">
              <a:latin typeface="gobCL"/>
              <a:ea typeface="+mj-ea"/>
              <a:cs typeface="gobCL"/>
            </a:rPr>
            <a:t>$295 mil </a:t>
          </a:r>
          <a:r>
            <a:rPr lang="es-CL" sz="900" b="1" kern="1200" dirty="0" err="1">
              <a:latin typeface="gobCL"/>
              <a:ea typeface="+mj-ea"/>
              <a:cs typeface="gobCL"/>
            </a:rPr>
            <a:t>PcD</a:t>
          </a:r>
          <a:endParaRPr lang="es-CL" sz="900" b="1" kern="1200" dirty="0">
            <a:latin typeface="gobCL"/>
            <a:ea typeface="+mj-ea"/>
            <a:cs typeface="gobCL"/>
          </a:endParaRPr>
        </a:p>
        <a:p>
          <a:pPr marL="57150" lvl="1" indent="-57150" algn="l" defTabSz="400050">
            <a:lnSpc>
              <a:spcPct val="90000"/>
            </a:lnSpc>
            <a:spcBef>
              <a:spcPct val="0"/>
            </a:spcBef>
            <a:spcAft>
              <a:spcPct val="15000"/>
            </a:spcAft>
            <a:buChar char="•"/>
          </a:pPr>
          <a:r>
            <a:rPr lang="es-CL" sz="900" kern="1200" dirty="0">
              <a:latin typeface="gobCL"/>
              <a:ea typeface="+mj-ea"/>
              <a:cs typeface="gobCL"/>
            </a:rPr>
            <a:t>$269 mil  </a:t>
          </a:r>
          <a:r>
            <a:rPr lang="es-CL" sz="900" kern="1200" dirty="0" err="1">
              <a:latin typeface="gobCL"/>
              <a:ea typeface="+mj-ea"/>
              <a:cs typeface="gobCL"/>
            </a:rPr>
            <a:t>PcD</a:t>
          </a:r>
          <a:r>
            <a:rPr lang="es-CL" sz="900" kern="1200" dirty="0">
              <a:latin typeface="gobCL"/>
              <a:ea typeface="+mj-ea"/>
              <a:cs typeface="gobCL"/>
            </a:rPr>
            <a:t> severa</a:t>
          </a:r>
        </a:p>
        <a:p>
          <a:pPr marL="57150" lvl="1" indent="-57150" algn="l" defTabSz="400050">
            <a:lnSpc>
              <a:spcPct val="90000"/>
            </a:lnSpc>
            <a:spcBef>
              <a:spcPct val="0"/>
            </a:spcBef>
            <a:spcAft>
              <a:spcPct val="15000"/>
            </a:spcAft>
            <a:buChar char="•"/>
          </a:pPr>
          <a:r>
            <a:rPr lang="es-CL" sz="900" kern="1200" dirty="0">
              <a:latin typeface="gobCL"/>
              <a:ea typeface="+mj-ea"/>
              <a:cs typeface="gobCL"/>
            </a:rPr>
            <a:t>$303 mil </a:t>
          </a:r>
          <a:r>
            <a:rPr lang="es-CL" sz="900" kern="1200" dirty="0" err="1">
              <a:latin typeface="gobCL"/>
              <a:ea typeface="+mj-ea"/>
              <a:cs typeface="gobCL"/>
            </a:rPr>
            <a:t>PcD</a:t>
          </a:r>
          <a:r>
            <a:rPr lang="es-CL" sz="900" kern="1200" dirty="0">
              <a:latin typeface="gobCL"/>
              <a:ea typeface="+mj-ea"/>
              <a:cs typeface="gobCL"/>
            </a:rPr>
            <a:t> leve o moderada</a:t>
          </a:r>
        </a:p>
      </dsp:txBody>
      <dsp:txXfrm>
        <a:off x="7042265" y="1423282"/>
        <a:ext cx="983889" cy="1021569"/>
      </dsp:txXfrm>
    </dsp:sp>
    <dsp:sp modelId="{EA1C5492-1B00-44AA-8CC5-1DF100B063BA}">
      <dsp:nvSpPr>
        <dsp:cNvPr id="0" name=""/>
        <dsp:cNvSpPr/>
      </dsp:nvSpPr>
      <dsp:spPr>
        <a:xfrm>
          <a:off x="6854857" y="2637907"/>
          <a:ext cx="1171297" cy="451182"/>
        </a:xfrm>
        <a:prstGeom prst="rect">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64008" rIns="64008" bIns="64008" numCol="1" spcCol="1270" anchor="ctr" anchorCtr="0">
          <a:noAutofit/>
        </a:bodyPr>
        <a:lstStyle/>
        <a:p>
          <a:pPr marL="0" lvl="0" indent="0" algn="l" defTabSz="400050">
            <a:lnSpc>
              <a:spcPct val="90000"/>
            </a:lnSpc>
            <a:spcBef>
              <a:spcPct val="0"/>
            </a:spcBef>
            <a:spcAft>
              <a:spcPct val="35000"/>
            </a:spcAft>
            <a:buNone/>
          </a:pPr>
          <a:r>
            <a:rPr lang="es-CL" sz="900" kern="1200" dirty="0">
              <a:latin typeface="gobCL"/>
              <a:ea typeface="+mj-ea"/>
              <a:cs typeface="gobCL"/>
            </a:rPr>
            <a:t>$434 mil </a:t>
          </a:r>
          <a:r>
            <a:rPr lang="es-CL" sz="900" kern="1200" dirty="0" err="1">
              <a:latin typeface="gobCL"/>
              <a:ea typeface="+mj-ea"/>
              <a:cs typeface="gobCL"/>
            </a:rPr>
            <a:t>PsD</a:t>
          </a:r>
          <a:endParaRPr lang="es-CL" sz="900" kern="1200" dirty="0">
            <a:latin typeface="gobCL"/>
            <a:ea typeface="+mj-ea"/>
            <a:cs typeface="gobCL"/>
          </a:endParaRPr>
        </a:p>
      </dsp:txBody>
      <dsp:txXfrm>
        <a:off x="7042265" y="2637907"/>
        <a:ext cx="983889" cy="451182"/>
      </dsp:txXfrm>
    </dsp:sp>
    <dsp:sp modelId="{19677A64-1E91-4502-A8FF-597EEE360AC6}">
      <dsp:nvSpPr>
        <dsp:cNvPr id="0" name=""/>
        <dsp:cNvSpPr/>
      </dsp:nvSpPr>
      <dsp:spPr>
        <a:xfrm>
          <a:off x="6078745" y="1126662"/>
          <a:ext cx="952725" cy="950999"/>
        </a:xfrm>
        <a:prstGeom prst="ellipse">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s-CL" sz="900" kern="1200" dirty="0">
              <a:latin typeface="gobCL"/>
              <a:ea typeface="+mj-ea"/>
              <a:cs typeface="gobCL"/>
            </a:rPr>
            <a:t>Ingreso promedio ocupación principal</a:t>
          </a:r>
        </a:p>
      </dsp:txBody>
      <dsp:txXfrm>
        <a:off x="6218268" y="1265933"/>
        <a:ext cx="673679" cy="6724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0BC37-4628-4E7F-ADB7-587010B13F5A}">
      <dsp:nvSpPr>
        <dsp:cNvPr id="0" name=""/>
        <dsp:cNvSpPr/>
      </dsp:nvSpPr>
      <dsp:spPr>
        <a:xfrm>
          <a:off x="2174" y="3650"/>
          <a:ext cx="2119969" cy="847987"/>
        </a:xfrm>
        <a:prstGeom prst="rect">
          <a:avLst/>
        </a:prstGeom>
        <a:solidFill>
          <a:schemeClr val="accent1">
            <a:shade val="5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gobCL"/>
              <a:ea typeface="+mj-ea"/>
              <a:cs typeface="gobCL"/>
            </a:rPr>
            <a:t>Convenio 159 OIT (1983) sobre readaptación profesional y el empleo</a:t>
          </a:r>
        </a:p>
      </dsp:txBody>
      <dsp:txXfrm>
        <a:off x="2174" y="3650"/>
        <a:ext cx="2119969" cy="847987"/>
      </dsp:txXfrm>
    </dsp:sp>
    <dsp:sp modelId="{7D5EF575-9887-4783-8FF0-E7E44F6F38BC}">
      <dsp:nvSpPr>
        <dsp:cNvPr id="0" name=""/>
        <dsp:cNvSpPr/>
      </dsp:nvSpPr>
      <dsp:spPr>
        <a:xfrm>
          <a:off x="0" y="855289"/>
          <a:ext cx="2119969" cy="1976400"/>
        </a:xfrm>
        <a:prstGeom prst="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just" defTabSz="400050">
            <a:lnSpc>
              <a:spcPct val="90000"/>
            </a:lnSpc>
            <a:spcBef>
              <a:spcPct val="0"/>
            </a:spcBef>
            <a:spcAft>
              <a:spcPct val="15000"/>
            </a:spcAft>
            <a:buChar char="•"/>
          </a:pPr>
          <a:r>
            <a:rPr lang="es-CO" sz="900" kern="1200" dirty="0">
              <a:solidFill>
                <a:srgbClr val="002060"/>
              </a:solidFill>
              <a:latin typeface="gobCL"/>
              <a:ea typeface="+mj-ea"/>
              <a:cs typeface="gobCL"/>
            </a:rPr>
            <a:t>Ratificado por Chile en 1994</a:t>
          </a:r>
        </a:p>
        <a:p>
          <a:pPr marL="57150" lvl="1" indent="-57150" algn="just" defTabSz="400050">
            <a:lnSpc>
              <a:spcPct val="90000"/>
            </a:lnSpc>
            <a:spcBef>
              <a:spcPct val="0"/>
            </a:spcBef>
            <a:spcAft>
              <a:spcPct val="15000"/>
            </a:spcAft>
            <a:buChar char="•"/>
          </a:pPr>
          <a:endParaRPr lang="es-CO" sz="900" kern="1200" dirty="0">
            <a:solidFill>
              <a:srgbClr val="002060"/>
            </a:solidFill>
            <a:latin typeface="gobCL"/>
            <a:ea typeface="+mj-ea"/>
            <a:cs typeface="gobCL"/>
          </a:endParaRPr>
        </a:p>
        <a:p>
          <a:pPr marL="57150" lvl="1" indent="-57150" algn="just" defTabSz="400050">
            <a:lnSpc>
              <a:spcPct val="90000"/>
            </a:lnSpc>
            <a:spcBef>
              <a:spcPct val="0"/>
            </a:spcBef>
            <a:spcAft>
              <a:spcPct val="15000"/>
            </a:spcAft>
            <a:buChar char="•"/>
          </a:pPr>
          <a:r>
            <a:rPr lang="es-CL" sz="900" kern="1200" dirty="0">
              <a:solidFill>
                <a:srgbClr val="002060"/>
              </a:solidFill>
              <a:latin typeface="gobCL"/>
              <a:ea typeface="+mj-ea"/>
              <a:cs typeface="gobCL"/>
            </a:rPr>
            <a:t>Derecho de las personas con discapacidad a tener un trabajo digno; </a:t>
          </a:r>
          <a:r>
            <a:rPr lang="es-CL" sz="900" u="sng" kern="1200" dirty="0">
              <a:solidFill>
                <a:srgbClr val="002060"/>
              </a:solidFill>
              <a:latin typeface="gobCL"/>
              <a:ea typeface="+mj-ea"/>
              <a:cs typeface="gobCL"/>
            </a:rPr>
            <a:t>prohibición de la discriminación por motivos de discapacidad</a:t>
          </a:r>
          <a:r>
            <a:rPr lang="es-CL" sz="900" kern="1200" dirty="0">
              <a:solidFill>
                <a:srgbClr val="002060"/>
              </a:solidFill>
              <a:latin typeface="gobCL"/>
              <a:ea typeface="+mj-ea"/>
              <a:cs typeface="gobCL"/>
            </a:rPr>
            <a:t>.</a:t>
          </a:r>
          <a:endParaRPr lang="es-CO" sz="900" kern="1200" dirty="0">
            <a:solidFill>
              <a:srgbClr val="002060"/>
            </a:solidFill>
            <a:latin typeface="gobCL"/>
            <a:ea typeface="+mj-ea"/>
            <a:cs typeface="gobCL"/>
          </a:endParaRPr>
        </a:p>
      </dsp:txBody>
      <dsp:txXfrm>
        <a:off x="0" y="855289"/>
        <a:ext cx="2119969" cy="1976400"/>
      </dsp:txXfrm>
    </dsp:sp>
    <dsp:sp modelId="{FAC8E6F9-DAF3-4D23-8079-E5622B0B5270}">
      <dsp:nvSpPr>
        <dsp:cNvPr id="0" name=""/>
        <dsp:cNvSpPr/>
      </dsp:nvSpPr>
      <dsp:spPr>
        <a:xfrm>
          <a:off x="2418938" y="3650"/>
          <a:ext cx="2119969" cy="847987"/>
        </a:xfrm>
        <a:prstGeom prst="rect">
          <a:avLst/>
        </a:prstGeom>
        <a:solidFill>
          <a:schemeClr val="accent1">
            <a:shade val="50000"/>
            <a:hueOff val="240958"/>
            <a:satOff val="-5040"/>
            <a:lumOff val="28042"/>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s-CL" sz="1100" kern="1200" dirty="0">
              <a:latin typeface="gobCL"/>
              <a:ea typeface="+mj-ea"/>
              <a:cs typeface="gobCL"/>
            </a:rPr>
            <a:t>Convención ONU sobre los Derechos de las Personas con Discapacidad (2006)</a:t>
          </a:r>
          <a:endParaRPr lang="es-CO" sz="1100" kern="1200" dirty="0">
            <a:latin typeface="gobCL"/>
            <a:ea typeface="+mj-ea"/>
            <a:cs typeface="gobCL"/>
          </a:endParaRPr>
        </a:p>
      </dsp:txBody>
      <dsp:txXfrm>
        <a:off x="2418938" y="3650"/>
        <a:ext cx="2119969" cy="847987"/>
      </dsp:txXfrm>
    </dsp:sp>
    <dsp:sp modelId="{75D5E33C-8849-4ED7-9DAC-1AC1F3D41666}">
      <dsp:nvSpPr>
        <dsp:cNvPr id="0" name=""/>
        <dsp:cNvSpPr/>
      </dsp:nvSpPr>
      <dsp:spPr>
        <a:xfrm>
          <a:off x="2418938" y="851638"/>
          <a:ext cx="2119969" cy="1976400"/>
        </a:xfrm>
        <a:prstGeom prst="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just" defTabSz="400050">
            <a:lnSpc>
              <a:spcPct val="90000"/>
            </a:lnSpc>
            <a:spcBef>
              <a:spcPct val="0"/>
            </a:spcBef>
            <a:spcAft>
              <a:spcPct val="15000"/>
            </a:spcAft>
            <a:buChar char="•"/>
          </a:pPr>
          <a:r>
            <a:rPr lang="es-CO" sz="900" kern="1200" dirty="0">
              <a:solidFill>
                <a:srgbClr val="002060"/>
              </a:solidFill>
              <a:latin typeface="gobCL"/>
              <a:ea typeface="+mj-ea"/>
              <a:cs typeface="gobCL"/>
            </a:rPr>
            <a:t>Ratificado por Chile en 2008</a:t>
          </a:r>
        </a:p>
        <a:p>
          <a:pPr marL="57150" lvl="1" indent="-57150" algn="just" defTabSz="400050">
            <a:lnSpc>
              <a:spcPct val="90000"/>
            </a:lnSpc>
            <a:spcBef>
              <a:spcPct val="0"/>
            </a:spcBef>
            <a:spcAft>
              <a:spcPct val="15000"/>
            </a:spcAft>
            <a:buChar char="•"/>
          </a:pPr>
          <a:endParaRPr lang="es-CO" sz="900" kern="1200" dirty="0">
            <a:solidFill>
              <a:srgbClr val="002060"/>
            </a:solidFill>
            <a:latin typeface="gobCL"/>
            <a:ea typeface="+mj-ea"/>
            <a:cs typeface="gobCL"/>
          </a:endParaRPr>
        </a:p>
        <a:p>
          <a:pPr marL="57150" lvl="1" indent="-57150" algn="just" defTabSz="400050">
            <a:lnSpc>
              <a:spcPct val="90000"/>
            </a:lnSpc>
            <a:spcBef>
              <a:spcPct val="0"/>
            </a:spcBef>
            <a:spcAft>
              <a:spcPct val="15000"/>
            </a:spcAft>
            <a:buChar char="•"/>
          </a:pPr>
          <a:r>
            <a:rPr lang="es-CO" sz="900" kern="1200" dirty="0">
              <a:solidFill>
                <a:srgbClr val="002060"/>
              </a:solidFill>
              <a:latin typeface="gobCL"/>
              <a:ea typeface="+mj-ea"/>
              <a:cs typeface="gobCL"/>
            </a:rPr>
            <a:t>Primer instrumento amplio de DDHH del siglo XXI</a:t>
          </a:r>
        </a:p>
        <a:p>
          <a:pPr marL="57150" lvl="1" indent="-57150" algn="just" defTabSz="400050">
            <a:lnSpc>
              <a:spcPct val="90000"/>
            </a:lnSpc>
            <a:spcBef>
              <a:spcPct val="0"/>
            </a:spcBef>
            <a:spcAft>
              <a:spcPct val="15000"/>
            </a:spcAft>
            <a:buChar char="•"/>
          </a:pPr>
          <a:endParaRPr lang="es-CO" sz="900" kern="1200" dirty="0">
            <a:solidFill>
              <a:srgbClr val="002060"/>
            </a:solidFill>
            <a:latin typeface="gobCL"/>
            <a:ea typeface="+mj-ea"/>
            <a:cs typeface="gobCL"/>
          </a:endParaRPr>
        </a:p>
        <a:p>
          <a:pPr marL="57150" lvl="1" indent="-57150" algn="just" defTabSz="400050">
            <a:lnSpc>
              <a:spcPct val="90000"/>
            </a:lnSpc>
            <a:spcBef>
              <a:spcPct val="0"/>
            </a:spcBef>
            <a:spcAft>
              <a:spcPct val="15000"/>
            </a:spcAft>
            <a:buChar char="•"/>
          </a:pPr>
          <a:r>
            <a:rPr lang="es-CL" sz="900" kern="1200" dirty="0">
              <a:solidFill>
                <a:srgbClr val="002060"/>
              </a:solidFill>
              <a:latin typeface="gobCL"/>
              <a:ea typeface="+mj-ea"/>
              <a:cs typeface="gobCL"/>
            </a:rPr>
            <a:t>Propósito es promover, proteger y asegurar el goce pleno y en condiciones de igualdad de todos los derechos humanos y libertades fundamentales por todas las personas con discapacidad, y </a:t>
          </a:r>
          <a:r>
            <a:rPr lang="es-CL" sz="900" u="sng" kern="1200" dirty="0">
              <a:solidFill>
                <a:srgbClr val="002060"/>
              </a:solidFill>
              <a:latin typeface="gobCL"/>
              <a:ea typeface="+mj-ea"/>
              <a:cs typeface="gobCL"/>
            </a:rPr>
            <a:t>promover el respeto de su dignidad inherente</a:t>
          </a:r>
          <a:r>
            <a:rPr lang="es-CL" sz="900" kern="1200" dirty="0">
              <a:solidFill>
                <a:srgbClr val="002060"/>
              </a:solidFill>
              <a:latin typeface="gobCL"/>
              <a:ea typeface="+mj-ea"/>
              <a:cs typeface="gobCL"/>
            </a:rPr>
            <a:t>.</a:t>
          </a:r>
          <a:endParaRPr lang="es-CO" sz="900" kern="1200" dirty="0">
            <a:solidFill>
              <a:srgbClr val="002060"/>
            </a:solidFill>
            <a:latin typeface="gobCL"/>
            <a:ea typeface="+mj-ea"/>
            <a:cs typeface="gobCL"/>
          </a:endParaRPr>
        </a:p>
      </dsp:txBody>
      <dsp:txXfrm>
        <a:off x="2418938" y="851638"/>
        <a:ext cx="2119969" cy="1976400"/>
      </dsp:txXfrm>
    </dsp:sp>
    <dsp:sp modelId="{D5657D25-4458-4062-9524-0BF0765C455D}">
      <dsp:nvSpPr>
        <dsp:cNvPr id="0" name=""/>
        <dsp:cNvSpPr/>
      </dsp:nvSpPr>
      <dsp:spPr>
        <a:xfrm>
          <a:off x="4835703" y="3650"/>
          <a:ext cx="2119969" cy="847987"/>
        </a:xfrm>
        <a:prstGeom prst="rect">
          <a:avLst/>
        </a:prstGeom>
        <a:solidFill>
          <a:schemeClr val="accent1">
            <a:shade val="50000"/>
            <a:hueOff val="240958"/>
            <a:satOff val="-5040"/>
            <a:lumOff val="28042"/>
            <a:alphaOff val="0"/>
          </a:schemeClr>
        </a:solidFill>
        <a:ln w="25400"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gobCL"/>
              <a:ea typeface="+mj-ea"/>
              <a:cs typeface="gobCL"/>
            </a:rPr>
            <a:t>Ley N°20.422</a:t>
          </a:r>
        </a:p>
      </dsp:txBody>
      <dsp:txXfrm>
        <a:off x="4835703" y="3650"/>
        <a:ext cx="2119969" cy="847987"/>
      </dsp:txXfrm>
    </dsp:sp>
    <dsp:sp modelId="{845FC5D7-5990-403D-8AF2-A276611BC3F1}">
      <dsp:nvSpPr>
        <dsp:cNvPr id="0" name=""/>
        <dsp:cNvSpPr/>
      </dsp:nvSpPr>
      <dsp:spPr>
        <a:xfrm>
          <a:off x="4835703" y="851638"/>
          <a:ext cx="2119969" cy="1976400"/>
        </a:xfrm>
        <a:prstGeom prst="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just" defTabSz="400050">
            <a:lnSpc>
              <a:spcPct val="90000"/>
            </a:lnSpc>
            <a:spcBef>
              <a:spcPct val="0"/>
            </a:spcBef>
            <a:spcAft>
              <a:spcPct val="15000"/>
            </a:spcAft>
            <a:buChar char="•"/>
          </a:pPr>
          <a:r>
            <a:rPr lang="es-CO" sz="900" kern="1200" dirty="0">
              <a:solidFill>
                <a:srgbClr val="002060"/>
              </a:solidFill>
              <a:latin typeface="gobCL"/>
              <a:ea typeface="+mj-ea"/>
              <a:cs typeface="gobCL"/>
            </a:rPr>
            <a:t>Promulgada en 2010</a:t>
          </a:r>
        </a:p>
        <a:p>
          <a:pPr marL="57150" lvl="1" indent="-57150" algn="just" defTabSz="400050">
            <a:lnSpc>
              <a:spcPct val="90000"/>
            </a:lnSpc>
            <a:spcBef>
              <a:spcPct val="0"/>
            </a:spcBef>
            <a:spcAft>
              <a:spcPct val="15000"/>
            </a:spcAft>
            <a:buChar char="•"/>
          </a:pPr>
          <a:endParaRPr lang="es-CO" sz="900" kern="1200" dirty="0">
            <a:solidFill>
              <a:srgbClr val="002060"/>
            </a:solidFill>
            <a:latin typeface="gobCL"/>
            <a:ea typeface="+mj-ea"/>
            <a:cs typeface="gobCL"/>
          </a:endParaRPr>
        </a:p>
        <a:p>
          <a:pPr marL="57150" lvl="1" indent="-57150" algn="just" defTabSz="400050">
            <a:lnSpc>
              <a:spcPct val="90000"/>
            </a:lnSpc>
            <a:spcBef>
              <a:spcPct val="0"/>
            </a:spcBef>
            <a:spcAft>
              <a:spcPct val="15000"/>
            </a:spcAft>
            <a:buChar char="•"/>
          </a:pPr>
          <a:r>
            <a:rPr lang="es-CL" sz="900" kern="1200" dirty="0">
              <a:solidFill>
                <a:srgbClr val="002060"/>
              </a:solidFill>
              <a:latin typeface="gobCL"/>
              <a:ea typeface="+mj-ea"/>
              <a:cs typeface="gobCL"/>
            </a:rPr>
            <a:t>Exige acciones mínimas a realizar en materia de inclusión laboral y </a:t>
          </a:r>
          <a:r>
            <a:rPr lang="es-CL" sz="900" u="sng" kern="1200" dirty="0">
              <a:solidFill>
                <a:srgbClr val="002060"/>
              </a:solidFill>
              <a:latin typeface="gobCL"/>
              <a:ea typeface="+mj-ea"/>
              <a:cs typeface="gobCL"/>
            </a:rPr>
            <a:t>selección preferente para </a:t>
          </a:r>
          <a:r>
            <a:rPr lang="es-CL" sz="900" u="sng" kern="1200" dirty="0" err="1">
              <a:solidFill>
                <a:srgbClr val="002060"/>
              </a:solidFill>
              <a:latin typeface="gobCL"/>
              <a:ea typeface="+mj-ea"/>
              <a:cs typeface="gobCL"/>
            </a:rPr>
            <a:t>PcD</a:t>
          </a:r>
          <a:r>
            <a:rPr lang="es-CL" sz="900" u="sng" kern="1200" dirty="0">
              <a:solidFill>
                <a:srgbClr val="002060"/>
              </a:solidFill>
              <a:latin typeface="gobCL"/>
              <a:ea typeface="+mj-ea"/>
              <a:cs typeface="gobCL"/>
            </a:rPr>
            <a:t> en organismos públicos</a:t>
          </a:r>
          <a:r>
            <a:rPr lang="es-CL" sz="900" kern="1200" dirty="0">
              <a:solidFill>
                <a:srgbClr val="002060"/>
              </a:solidFill>
              <a:latin typeface="gobCL"/>
              <a:ea typeface="+mj-ea"/>
              <a:cs typeface="gobCL"/>
            </a:rPr>
            <a:t>, y disposiciones obligatorias en el Reglamento Interno de empresas privadas. </a:t>
          </a:r>
          <a:endParaRPr lang="es-CO" sz="900" kern="1200" dirty="0">
            <a:solidFill>
              <a:srgbClr val="002060"/>
            </a:solidFill>
            <a:latin typeface="gobCL"/>
            <a:ea typeface="+mj-ea"/>
            <a:cs typeface="gobCL"/>
          </a:endParaRPr>
        </a:p>
      </dsp:txBody>
      <dsp:txXfrm>
        <a:off x="4835703" y="851638"/>
        <a:ext cx="2119969" cy="19764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B4CBA-78C0-4051-94D7-BCB155671102}">
      <dsp:nvSpPr>
        <dsp:cNvPr id="0" name=""/>
        <dsp:cNvSpPr/>
      </dsp:nvSpPr>
      <dsp:spPr>
        <a:xfrm>
          <a:off x="3812279" y="2754481"/>
          <a:ext cx="2001049" cy="1296226"/>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50000"/>
              <a:hueOff val="361436"/>
              <a:satOff val="-7560"/>
              <a:lumOff val="420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l" defTabSz="311150">
            <a:lnSpc>
              <a:spcPct val="90000"/>
            </a:lnSpc>
            <a:spcBef>
              <a:spcPct val="0"/>
            </a:spcBef>
            <a:spcAft>
              <a:spcPct val="15000"/>
            </a:spcAft>
            <a:buChar char="•"/>
          </a:pPr>
          <a:endParaRPr lang="es-CO" sz="700" kern="1200" dirty="0">
            <a:solidFill>
              <a:schemeClr val="tx2"/>
            </a:solidFill>
            <a:latin typeface="gobCL"/>
            <a:ea typeface="+mj-ea"/>
            <a:cs typeface="gobCL"/>
          </a:endParaRPr>
        </a:p>
        <a:p>
          <a:pPr marL="57150" lvl="1" indent="-57150" algn="l" defTabSz="355600">
            <a:lnSpc>
              <a:spcPct val="90000"/>
            </a:lnSpc>
            <a:spcBef>
              <a:spcPct val="0"/>
            </a:spcBef>
            <a:spcAft>
              <a:spcPct val="15000"/>
            </a:spcAft>
            <a:buChar char="•"/>
          </a:pPr>
          <a:r>
            <a:rPr lang="es-ES_tradnl" sz="800" kern="1200" dirty="0">
              <a:latin typeface="gobCL"/>
              <a:ea typeface="+mj-ea"/>
              <a:cs typeface="gobCL"/>
            </a:rPr>
            <a:t>Evaluación conjunta </a:t>
          </a:r>
          <a:r>
            <a:rPr lang="es-ES_tradnl" sz="800" u="sng" kern="1200" dirty="0">
              <a:latin typeface="gobCL"/>
              <a:ea typeface="+mj-ea"/>
              <a:cs typeface="gobCL"/>
            </a:rPr>
            <a:t>cada 4 años</a:t>
          </a:r>
          <a:r>
            <a:rPr lang="es-ES_tradnl" sz="800" kern="1200" dirty="0">
              <a:latin typeface="gobCL"/>
              <a:ea typeface="+mj-ea"/>
              <a:cs typeface="gobCL"/>
            </a:rPr>
            <a:t> de los Ministerios de Hacienda, Trabajo y Previsión Social y de Desarrollo Social . </a:t>
          </a:r>
          <a:endParaRPr lang="es-CO" sz="800" kern="1200" dirty="0">
            <a:latin typeface="gobCL"/>
            <a:ea typeface="+mj-ea"/>
            <a:cs typeface="gobCL"/>
          </a:endParaRPr>
        </a:p>
      </dsp:txBody>
      <dsp:txXfrm>
        <a:off x="4441068" y="3107012"/>
        <a:ext cx="1343786" cy="915221"/>
      </dsp:txXfrm>
    </dsp:sp>
    <dsp:sp modelId="{8AA5F805-1F49-4D57-99AF-DFC86D2D0672}">
      <dsp:nvSpPr>
        <dsp:cNvPr id="0" name=""/>
        <dsp:cNvSpPr/>
      </dsp:nvSpPr>
      <dsp:spPr>
        <a:xfrm>
          <a:off x="301559" y="2754481"/>
          <a:ext cx="2001049" cy="1296226"/>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50000"/>
              <a:hueOff val="180718"/>
              <a:satOff val="-3780"/>
              <a:lumOff val="210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l" defTabSz="355600">
            <a:lnSpc>
              <a:spcPct val="90000"/>
            </a:lnSpc>
            <a:spcBef>
              <a:spcPct val="0"/>
            </a:spcBef>
            <a:spcAft>
              <a:spcPct val="15000"/>
            </a:spcAft>
            <a:buChar char="•"/>
          </a:pPr>
          <a:r>
            <a:rPr lang="es-ES_tradnl" sz="800" kern="1200" dirty="0">
              <a:latin typeface="gobCL"/>
              <a:ea typeface="+mj-ea"/>
              <a:cs typeface="gobCL"/>
            </a:rPr>
            <a:t>Elimina la posibilidad de que en el contrato de trabajo que se celebre con una </a:t>
          </a:r>
          <a:r>
            <a:rPr lang="es-ES_tradnl" sz="800" kern="1200" dirty="0" err="1">
              <a:latin typeface="gobCL"/>
              <a:ea typeface="+mj-ea"/>
              <a:cs typeface="gobCL"/>
            </a:rPr>
            <a:t>PcD</a:t>
          </a:r>
          <a:r>
            <a:rPr lang="es-ES_tradnl" sz="800" kern="1200" dirty="0">
              <a:latin typeface="gobCL"/>
              <a:ea typeface="+mj-ea"/>
              <a:cs typeface="gobCL"/>
            </a:rPr>
            <a:t> mental se pueda estipular una remuneración inferior al ingreso mínimo.</a:t>
          </a:r>
          <a:endParaRPr lang="es-CO" sz="800" kern="1200" dirty="0">
            <a:latin typeface="gobCL"/>
            <a:ea typeface="+mj-ea"/>
            <a:cs typeface="gobCL"/>
          </a:endParaRPr>
        </a:p>
      </dsp:txBody>
      <dsp:txXfrm>
        <a:off x="330033" y="3107012"/>
        <a:ext cx="1343786" cy="915221"/>
      </dsp:txXfrm>
    </dsp:sp>
    <dsp:sp modelId="{3F7893A4-F2BA-45E1-BCD6-C174DECA876E}">
      <dsp:nvSpPr>
        <dsp:cNvPr id="0" name=""/>
        <dsp:cNvSpPr/>
      </dsp:nvSpPr>
      <dsp:spPr>
        <a:xfrm>
          <a:off x="3931481" y="0"/>
          <a:ext cx="2001049" cy="1296226"/>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50000"/>
              <a:hueOff val="180718"/>
              <a:satOff val="-3780"/>
              <a:lumOff val="210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l" defTabSz="355600">
            <a:lnSpc>
              <a:spcPct val="90000"/>
            </a:lnSpc>
            <a:spcBef>
              <a:spcPct val="0"/>
            </a:spcBef>
            <a:spcAft>
              <a:spcPct val="15000"/>
            </a:spcAft>
            <a:buChar char="•"/>
          </a:pPr>
          <a:r>
            <a:rPr lang="es-CO" sz="800" kern="1200" dirty="0">
              <a:latin typeface="gobCL"/>
              <a:ea typeface="+mj-ea"/>
              <a:cs typeface="gobCL"/>
            </a:rPr>
            <a:t>Establece explícitamente en Estatuto Administrativo</a:t>
          </a:r>
          <a:r>
            <a:rPr lang="es-CL" sz="800" kern="1200" dirty="0">
              <a:latin typeface="gobCL"/>
              <a:ea typeface="+mj-ea"/>
              <a:cs typeface="gobCL"/>
            </a:rPr>
            <a:t> la </a:t>
          </a:r>
          <a:r>
            <a:rPr lang="es-CL" sz="800" u="sng" kern="1200" dirty="0">
              <a:latin typeface="gobCL"/>
              <a:ea typeface="+mj-ea"/>
              <a:cs typeface="gobCL"/>
            </a:rPr>
            <a:t>prohibición de toda discriminación arbitraria </a:t>
          </a:r>
          <a:r>
            <a:rPr lang="es-CL" sz="800" kern="1200" dirty="0">
              <a:latin typeface="gobCL"/>
              <a:ea typeface="+mj-ea"/>
              <a:cs typeface="gobCL"/>
            </a:rPr>
            <a:t>que se traduzca en exclusiones basadas en discapacidad</a:t>
          </a:r>
          <a:endParaRPr lang="es-CO" sz="800" kern="1200" dirty="0">
            <a:latin typeface="gobCL"/>
            <a:ea typeface="+mj-ea"/>
            <a:cs typeface="gobCL"/>
          </a:endParaRPr>
        </a:p>
      </dsp:txBody>
      <dsp:txXfrm>
        <a:off x="4560270" y="28474"/>
        <a:ext cx="1343786" cy="915221"/>
      </dsp:txXfrm>
    </dsp:sp>
    <dsp:sp modelId="{C1129101-54C8-4190-B854-6D2EE8FF3A09}">
      <dsp:nvSpPr>
        <dsp:cNvPr id="0" name=""/>
        <dsp:cNvSpPr/>
      </dsp:nvSpPr>
      <dsp:spPr>
        <a:xfrm>
          <a:off x="420762" y="0"/>
          <a:ext cx="2001049" cy="1296226"/>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l" defTabSz="355600">
            <a:lnSpc>
              <a:spcPct val="90000"/>
            </a:lnSpc>
            <a:spcBef>
              <a:spcPct val="0"/>
            </a:spcBef>
            <a:spcAft>
              <a:spcPct val="15000"/>
            </a:spcAft>
            <a:buChar char="•"/>
          </a:pPr>
          <a:r>
            <a:rPr lang="es-CO" sz="800" kern="1200" dirty="0">
              <a:latin typeface="gobCL"/>
              <a:ea typeface="+mj-ea"/>
              <a:cs typeface="gobCL"/>
            </a:rPr>
            <a:t>Exigencia de contratación de </a:t>
          </a:r>
          <a:r>
            <a:rPr lang="es-CO" sz="800" u="sng" kern="1200" dirty="0">
              <a:latin typeface="gobCL"/>
              <a:ea typeface="+mj-ea"/>
              <a:cs typeface="gobCL"/>
            </a:rPr>
            <a:t>1% de PcD </a:t>
          </a:r>
          <a:r>
            <a:rPr lang="es-CL" sz="800" kern="1200" dirty="0">
              <a:latin typeface="gobCL"/>
              <a:ea typeface="+mj-ea"/>
              <a:cs typeface="gobCL"/>
            </a:rPr>
            <a:t>en organismos públicos y en empresas privadas con </a:t>
          </a:r>
          <a:r>
            <a:rPr lang="es-CL" sz="800" u="sng" kern="1200" dirty="0">
              <a:latin typeface="gobCL"/>
              <a:ea typeface="+mj-ea"/>
              <a:cs typeface="gobCL"/>
            </a:rPr>
            <a:t>100 o más funcionarios o trabajadores</a:t>
          </a:r>
          <a:r>
            <a:rPr lang="es-CL" sz="800" kern="1200" dirty="0">
              <a:latin typeface="gobCL"/>
              <a:ea typeface="+mj-ea"/>
              <a:cs typeface="gobCL"/>
            </a:rPr>
            <a:t>.</a:t>
          </a:r>
          <a:endParaRPr lang="es-CO" sz="800" kern="1200" dirty="0">
            <a:latin typeface="gobCL"/>
            <a:ea typeface="+mj-ea"/>
            <a:cs typeface="gobCL"/>
          </a:endParaRPr>
        </a:p>
        <a:p>
          <a:pPr marL="57150" lvl="1" indent="-57150" algn="l" defTabSz="355600">
            <a:lnSpc>
              <a:spcPct val="90000"/>
            </a:lnSpc>
            <a:spcBef>
              <a:spcPct val="0"/>
            </a:spcBef>
            <a:spcAft>
              <a:spcPct val="15000"/>
            </a:spcAft>
            <a:buChar char="•"/>
          </a:pPr>
          <a:r>
            <a:rPr lang="es-CL" sz="800" kern="1200" dirty="0">
              <a:solidFill>
                <a:schemeClr val="tx1"/>
              </a:solidFill>
              <a:latin typeface="gobCL"/>
              <a:ea typeface="+mj-ea"/>
              <a:cs typeface="gobCL"/>
            </a:rPr>
            <a:t>Establece Edad límite contrato aprendizaje 26 años</a:t>
          </a:r>
          <a:endParaRPr lang="es-CO" sz="800" kern="1200" dirty="0">
            <a:solidFill>
              <a:schemeClr val="tx1"/>
            </a:solidFill>
            <a:latin typeface="gobCL"/>
            <a:ea typeface="+mj-ea"/>
            <a:cs typeface="gobCL"/>
          </a:endParaRPr>
        </a:p>
      </dsp:txBody>
      <dsp:txXfrm>
        <a:off x="449236" y="28474"/>
        <a:ext cx="1343786" cy="915221"/>
      </dsp:txXfrm>
    </dsp:sp>
    <dsp:sp modelId="{7E3E40A1-799A-4F14-BF23-3E7846B5DE88}">
      <dsp:nvSpPr>
        <dsp:cNvPr id="0" name=""/>
        <dsp:cNvSpPr/>
      </dsp:nvSpPr>
      <dsp:spPr>
        <a:xfrm>
          <a:off x="1702950" y="437383"/>
          <a:ext cx="1119866" cy="1340969"/>
        </a:xfrm>
        <a:prstGeom prst="pieWedg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s-CO" sz="900" kern="1200" dirty="0"/>
            <a:t>Sistema de Inclusión Laboral</a:t>
          </a:r>
        </a:p>
      </dsp:txBody>
      <dsp:txXfrm>
        <a:off x="2030951" y="830144"/>
        <a:ext cx="791865" cy="948208"/>
      </dsp:txXfrm>
    </dsp:sp>
    <dsp:sp modelId="{BA522BBD-51E0-4B3E-83B7-46A6A8782ADD}">
      <dsp:nvSpPr>
        <dsp:cNvPr id="0" name=""/>
        <dsp:cNvSpPr/>
      </dsp:nvSpPr>
      <dsp:spPr>
        <a:xfrm rot="5400000">
          <a:off x="3424036" y="488581"/>
          <a:ext cx="1347634" cy="1238573"/>
        </a:xfrm>
        <a:prstGeom prst="pieWedge">
          <a:avLst/>
        </a:prstGeom>
        <a:solidFill>
          <a:schemeClr val="accent1">
            <a:shade val="50000"/>
            <a:hueOff val="180718"/>
            <a:satOff val="-3780"/>
            <a:lumOff val="2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s-CO" sz="900" kern="1200" dirty="0"/>
            <a:t>No discriminación</a:t>
          </a:r>
        </a:p>
      </dsp:txBody>
      <dsp:txXfrm rot="-5400000">
        <a:off x="3478567" y="828764"/>
        <a:ext cx="875803" cy="952921"/>
      </dsp:txXfrm>
    </dsp:sp>
    <dsp:sp modelId="{BC5C1864-20DA-4648-BF0E-C3FD1536EDBD}">
      <dsp:nvSpPr>
        <dsp:cNvPr id="0" name=""/>
        <dsp:cNvSpPr/>
      </dsp:nvSpPr>
      <dsp:spPr>
        <a:xfrm rot="10800000">
          <a:off x="3477909" y="2269679"/>
          <a:ext cx="1239889" cy="1346319"/>
        </a:xfrm>
        <a:prstGeom prst="pieWedge">
          <a:avLst/>
        </a:prstGeom>
        <a:solidFill>
          <a:schemeClr val="accent1">
            <a:shade val="50000"/>
            <a:hueOff val="361436"/>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s-CO" sz="900" kern="1200" dirty="0"/>
            <a:t>Evaluación periódica del sistema </a:t>
          </a:r>
        </a:p>
      </dsp:txBody>
      <dsp:txXfrm rot="10800000">
        <a:off x="3477909" y="2269679"/>
        <a:ext cx="876734" cy="951991"/>
      </dsp:txXfrm>
    </dsp:sp>
    <dsp:sp modelId="{AA61C698-200C-49EF-9E7F-DE54EB289C22}">
      <dsp:nvSpPr>
        <dsp:cNvPr id="0" name=""/>
        <dsp:cNvSpPr/>
      </dsp:nvSpPr>
      <dsp:spPr>
        <a:xfrm rot="16200000">
          <a:off x="1617015" y="2389729"/>
          <a:ext cx="1291736" cy="1106220"/>
        </a:xfrm>
        <a:prstGeom prst="pieWedge">
          <a:avLst/>
        </a:prstGeom>
        <a:solidFill>
          <a:schemeClr val="accent1">
            <a:shade val="50000"/>
            <a:hueOff val="180718"/>
            <a:satOff val="-3780"/>
            <a:lumOff val="2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s-CO" sz="800" kern="1200" dirty="0"/>
            <a:t>Equidad </a:t>
          </a:r>
          <a:r>
            <a:rPr lang="es-CO" sz="800" kern="1200" dirty="0" err="1"/>
            <a:t>remuneracional</a:t>
          </a:r>
          <a:r>
            <a:rPr lang="es-CO" sz="800" kern="1200" dirty="0"/>
            <a:t> </a:t>
          </a:r>
        </a:p>
      </dsp:txBody>
      <dsp:txXfrm rot="5400000">
        <a:off x="2033777" y="2296972"/>
        <a:ext cx="782216" cy="913395"/>
      </dsp:txXfrm>
    </dsp:sp>
    <dsp:sp modelId="{D6A91A97-A401-450B-A85C-B5C15DBBE8FE}">
      <dsp:nvSpPr>
        <dsp:cNvPr id="0" name=""/>
        <dsp:cNvSpPr/>
      </dsp:nvSpPr>
      <dsp:spPr>
        <a:xfrm>
          <a:off x="2883973" y="1577393"/>
          <a:ext cx="605580" cy="526592"/>
        </a:xfrm>
        <a:prstGeom prst="circularArrow">
          <a:avLst/>
        </a:prstGeom>
        <a:solidFill>
          <a:schemeClr val="accent1">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C2DD35-D33F-435A-A840-FE8D23905551}">
      <dsp:nvSpPr>
        <dsp:cNvPr id="0" name=""/>
        <dsp:cNvSpPr/>
      </dsp:nvSpPr>
      <dsp:spPr>
        <a:xfrm rot="10800000">
          <a:off x="2884403" y="2025352"/>
          <a:ext cx="605580" cy="526592"/>
        </a:xfrm>
        <a:prstGeom prst="circularArrow">
          <a:avLst/>
        </a:prstGeom>
        <a:solidFill>
          <a:schemeClr val="accent1">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820F8-81C8-437E-886C-C7CF78F86BC5}">
      <dsp:nvSpPr>
        <dsp:cNvPr id="0" name=""/>
        <dsp:cNvSpPr/>
      </dsp:nvSpPr>
      <dsp:spPr>
        <a:xfrm>
          <a:off x="0" y="968888"/>
          <a:ext cx="1035565" cy="176060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CL" sz="1200" b="1" i="0" kern="1200" dirty="0">
              <a:latin typeface="gobCL"/>
            </a:rPr>
            <a:t>Reserva Legal:</a:t>
          </a:r>
        </a:p>
        <a:p>
          <a:pPr marL="0" lvl="0" indent="0" algn="l" defTabSz="533400">
            <a:lnSpc>
              <a:spcPct val="90000"/>
            </a:lnSpc>
            <a:spcBef>
              <a:spcPct val="0"/>
            </a:spcBef>
            <a:spcAft>
              <a:spcPct val="35000"/>
            </a:spcAft>
            <a:buNone/>
          </a:pPr>
          <a:r>
            <a:rPr lang="es-CL" sz="900" b="0" i="0" kern="1200" dirty="0">
              <a:latin typeface="gobCL"/>
            </a:rPr>
            <a:t>Cuota de 1% obligatoria para organismos del Estado y municipalidades con 100 o más funcionarios</a:t>
          </a:r>
        </a:p>
        <a:p>
          <a:pPr marL="0" lvl="0" indent="0" algn="ctr" defTabSz="533400">
            <a:lnSpc>
              <a:spcPct val="90000"/>
            </a:lnSpc>
            <a:spcBef>
              <a:spcPct val="0"/>
            </a:spcBef>
            <a:spcAft>
              <a:spcPct val="35000"/>
            </a:spcAft>
            <a:buNone/>
          </a:pPr>
          <a:endParaRPr lang="es-CL" sz="900" kern="1200" dirty="0"/>
        </a:p>
      </dsp:txBody>
      <dsp:txXfrm>
        <a:off x="30331" y="999219"/>
        <a:ext cx="974903" cy="1699939"/>
      </dsp:txXfrm>
    </dsp:sp>
    <dsp:sp modelId="{D0DFF6F5-3B07-4EC8-BB74-F803FB381A5A}">
      <dsp:nvSpPr>
        <dsp:cNvPr id="0" name=""/>
        <dsp:cNvSpPr/>
      </dsp:nvSpPr>
      <dsp:spPr>
        <a:xfrm>
          <a:off x="1139122" y="1720779"/>
          <a:ext cx="219539" cy="2568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CL" sz="1100" kern="1200"/>
        </a:p>
      </dsp:txBody>
      <dsp:txXfrm>
        <a:off x="1139122" y="1772143"/>
        <a:ext cx="153677" cy="154092"/>
      </dsp:txXfrm>
    </dsp:sp>
    <dsp:sp modelId="{E5230979-3E78-440E-8EC0-E87D9301963E}">
      <dsp:nvSpPr>
        <dsp:cNvPr id="0" name=""/>
        <dsp:cNvSpPr/>
      </dsp:nvSpPr>
      <dsp:spPr>
        <a:xfrm>
          <a:off x="1449792" y="968888"/>
          <a:ext cx="1035565" cy="176060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CL" sz="1200" b="1" i="0" kern="1200" dirty="0">
              <a:latin typeface="gobCL"/>
            </a:rPr>
            <a:t>Selección Preferente:</a:t>
          </a:r>
        </a:p>
        <a:p>
          <a:pPr marL="0" lvl="0" indent="0" algn="l" defTabSz="533400">
            <a:lnSpc>
              <a:spcPct val="90000"/>
            </a:lnSpc>
            <a:spcBef>
              <a:spcPct val="0"/>
            </a:spcBef>
            <a:spcAft>
              <a:spcPct val="35000"/>
            </a:spcAft>
            <a:buNone/>
          </a:pPr>
          <a:r>
            <a:rPr lang="es-CL" sz="900" b="0" i="0" kern="1200" dirty="0">
              <a:latin typeface="gobCL"/>
            </a:rPr>
            <a:t>En los procesos de selección de personal, en igualdad de oportunidades</a:t>
          </a:r>
        </a:p>
      </dsp:txBody>
      <dsp:txXfrm>
        <a:off x="1480123" y="999219"/>
        <a:ext cx="974903" cy="1699939"/>
      </dsp:txXfrm>
    </dsp:sp>
    <dsp:sp modelId="{D9B07E10-8B63-44CA-A172-D665F7703A14}">
      <dsp:nvSpPr>
        <dsp:cNvPr id="0" name=""/>
        <dsp:cNvSpPr/>
      </dsp:nvSpPr>
      <dsp:spPr>
        <a:xfrm>
          <a:off x="2580447" y="1720779"/>
          <a:ext cx="201590" cy="2568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CL" sz="1100" kern="1200"/>
        </a:p>
      </dsp:txBody>
      <dsp:txXfrm>
        <a:off x="2580447" y="1772143"/>
        <a:ext cx="141113" cy="154092"/>
      </dsp:txXfrm>
    </dsp:sp>
    <dsp:sp modelId="{C31B7852-1B50-4FC3-9FBC-DBE6615374BA}">
      <dsp:nvSpPr>
        <dsp:cNvPr id="0" name=""/>
        <dsp:cNvSpPr/>
      </dsp:nvSpPr>
      <dsp:spPr>
        <a:xfrm>
          <a:off x="2865717" y="968888"/>
          <a:ext cx="1035565" cy="176060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es-CL" sz="1050" b="1" i="0" kern="1200" dirty="0">
              <a:latin typeface="gobCL"/>
            </a:rPr>
            <a:t>Prohibición de discriminación arbitrariamente por motivos de discapacidad:</a:t>
          </a:r>
        </a:p>
        <a:p>
          <a:pPr marL="0" lvl="0" indent="0" algn="l" defTabSz="466725">
            <a:lnSpc>
              <a:spcPct val="90000"/>
            </a:lnSpc>
            <a:spcBef>
              <a:spcPct val="0"/>
            </a:spcBef>
            <a:spcAft>
              <a:spcPct val="35000"/>
            </a:spcAft>
            <a:buNone/>
          </a:pPr>
          <a:r>
            <a:rPr lang="es-CL" sz="900" b="0" i="0" kern="1200" dirty="0">
              <a:latin typeface="gobCL"/>
            </a:rPr>
            <a:t>Que se traduzca en exclusiones o preferencias.</a:t>
          </a:r>
        </a:p>
        <a:p>
          <a:pPr marL="0" lvl="0" indent="0" algn="l" defTabSz="466725">
            <a:lnSpc>
              <a:spcPct val="90000"/>
            </a:lnSpc>
            <a:spcBef>
              <a:spcPct val="0"/>
            </a:spcBef>
            <a:spcAft>
              <a:spcPct val="35000"/>
            </a:spcAft>
            <a:buNone/>
          </a:pPr>
          <a:r>
            <a:rPr lang="es-CL" sz="900" b="0" i="0" kern="1200" dirty="0">
              <a:latin typeface="gobCL"/>
            </a:rPr>
            <a:t>Modificación del Estatuto Administrativo</a:t>
          </a:r>
        </a:p>
      </dsp:txBody>
      <dsp:txXfrm>
        <a:off x="2896048" y="999219"/>
        <a:ext cx="974903" cy="1699939"/>
      </dsp:txXfrm>
    </dsp:sp>
    <dsp:sp modelId="{17BED90E-7B3D-4CAD-A0FA-4023D0C9838D}">
      <dsp:nvSpPr>
        <dsp:cNvPr id="0" name=""/>
        <dsp:cNvSpPr/>
      </dsp:nvSpPr>
      <dsp:spPr>
        <a:xfrm>
          <a:off x="4013306" y="1720779"/>
          <a:ext cx="237489" cy="2568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CL" sz="1100" kern="1200"/>
        </a:p>
      </dsp:txBody>
      <dsp:txXfrm>
        <a:off x="4013306" y="1772143"/>
        <a:ext cx="166242" cy="154092"/>
      </dsp:txXfrm>
    </dsp:sp>
    <dsp:sp modelId="{F2948F7D-2DFD-47D8-B8D6-A8C563F87B66}">
      <dsp:nvSpPr>
        <dsp:cNvPr id="0" name=""/>
        <dsp:cNvSpPr/>
      </dsp:nvSpPr>
      <dsp:spPr>
        <a:xfrm>
          <a:off x="4349376" y="968888"/>
          <a:ext cx="1035565" cy="176060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CL" sz="1100" b="1" i="0" kern="1200" dirty="0">
              <a:latin typeface="gobCL"/>
            </a:rPr>
            <a:t>Fiscalización</a:t>
          </a:r>
        </a:p>
        <a:p>
          <a:pPr marL="0" lvl="0" indent="0" algn="l" defTabSz="488950">
            <a:lnSpc>
              <a:spcPct val="90000"/>
            </a:lnSpc>
            <a:spcBef>
              <a:spcPct val="0"/>
            </a:spcBef>
            <a:spcAft>
              <a:spcPct val="35000"/>
            </a:spcAft>
            <a:buNone/>
          </a:pPr>
          <a:r>
            <a:rPr lang="es-CL" sz="900" b="0" i="0" kern="1200" dirty="0">
              <a:latin typeface="gobCL"/>
            </a:rPr>
            <a:t>Justificación fundada incumplimiento:</a:t>
          </a:r>
        </a:p>
        <a:p>
          <a:pPr marL="0" lvl="0" indent="0" algn="l" defTabSz="488950">
            <a:lnSpc>
              <a:spcPct val="90000"/>
            </a:lnSpc>
            <a:spcBef>
              <a:spcPct val="0"/>
            </a:spcBef>
            <a:spcAft>
              <a:spcPct val="35000"/>
            </a:spcAft>
            <a:buNone/>
          </a:pPr>
          <a:r>
            <a:rPr lang="es-CL" sz="900" b="0" i="0" kern="1200" dirty="0">
              <a:latin typeface="gobCL"/>
            </a:rPr>
            <a:t>1) Naturaleza de las funciones</a:t>
          </a:r>
        </a:p>
        <a:p>
          <a:pPr marL="0" lvl="0" indent="0" algn="l" defTabSz="488950">
            <a:lnSpc>
              <a:spcPct val="90000"/>
            </a:lnSpc>
            <a:spcBef>
              <a:spcPct val="0"/>
            </a:spcBef>
            <a:spcAft>
              <a:spcPct val="35000"/>
            </a:spcAft>
            <a:buNone/>
          </a:pPr>
          <a:r>
            <a:rPr lang="es-CL" sz="900" b="0" i="0" kern="1200" dirty="0">
              <a:latin typeface="gobCL"/>
            </a:rPr>
            <a:t>2) Falta de cupos disponibles</a:t>
          </a:r>
        </a:p>
        <a:p>
          <a:pPr marL="0" lvl="0" indent="0" algn="l" defTabSz="488950">
            <a:lnSpc>
              <a:spcPct val="90000"/>
            </a:lnSpc>
            <a:spcBef>
              <a:spcPct val="0"/>
            </a:spcBef>
            <a:spcAft>
              <a:spcPct val="35000"/>
            </a:spcAft>
            <a:buNone/>
          </a:pPr>
          <a:r>
            <a:rPr lang="es-CL" sz="900" b="0" i="0" kern="1200" dirty="0">
              <a:latin typeface="gobCL"/>
            </a:rPr>
            <a:t>3) Falta de postulantes que cumplan requisitos</a:t>
          </a:r>
        </a:p>
      </dsp:txBody>
      <dsp:txXfrm>
        <a:off x="4379707" y="999219"/>
        <a:ext cx="974903" cy="1699939"/>
      </dsp:txXfrm>
    </dsp:sp>
    <dsp:sp modelId="{E5EC34E6-EA9F-4017-A07E-096A2609B1F5}">
      <dsp:nvSpPr>
        <dsp:cNvPr id="0" name=""/>
        <dsp:cNvSpPr/>
      </dsp:nvSpPr>
      <dsp:spPr>
        <a:xfrm>
          <a:off x="5488499" y="1720779"/>
          <a:ext cx="219539" cy="2568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CL" sz="1100" kern="1200"/>
        </a:p>
      </dsp:txBody>
      <dsp:txXfrm>
        <a:off x="5488499" y="1772143"/>
        <a:ext cx="153677" cy="154092"/>
      </dsp:txXfrm>
    </dsp:sp>
    <dsp:sp modelId="{F039336A-0E37-4758-9DA5-58F981F8B4D2}">
      <dsp:nvSpPr>
        <dsp:cNvPr id="0" name=""/>
        <dsp:cNvSpPr/>
      </dsp:nvSpPr>
      <dsp:spPr>
        <a:xfrm>
          <a:off x="5799168" y="968888"/>
          <a:ext cx="1035565" cy="176060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i="0" kern="1200" dirty="0">
              <a:latin typeface="gobCL"/>
            </a:rPr>
            <a:t>Evaluación Permanente:</a:t>
          </a:r>
        </a:p>
        <a:p>
          <a:pPr marL="0" lvl="0" indent="0" algn="ctr" defTabSz="533400">
            <a:lnSpc>
              <a:spcPct val="90000"/>
            </a:lnSpc>
            <a:spcBef>
              <a:spcPct val="0"/>
            </a:spcBef>
            <a:spcAft>
              <a:spcPct val="35000"/>
            </a:spcAft>
            <a:buNone/>
          </a:pPr>
          <a:r>
            <a:rPr lang="es-ES" sz="900" b="0" i="0" kern="1200" dirty="0">
              <a:latin typeface="gobCL"/>
            </a:rPr>
            <a:t>Obligatoria.  MIDESO y MINTRAB. Cada 4 años</a:t>
          </a:r>
        </a:p>
      </dsp:txBody>
      <dsp:txXfrm>
        <a:off x="5829499" y="999219"/>
        <a:ext cx="974903" cy="1699939"/>
      </dsp:txXfrm>
    </dsp:sp>
    <dsp:sp modelId="{5DE33C90-1FE6-44ED-9CEE-504503B8525B}">
      <dsp:nvSpPr>
        <dsp:cNvPr id="0" name=""/>
        <dsp:cNvSpPr/>
      </dsp:nvSpPr>
      <dsp:spPr>
        <a:xfrm>
          <a:off x="6938291" y="1720779"/>
          <a:ext cx="219539" cy="2568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6938291" y="1772143"/>
        <a:ext cx="153677" cy="154092"/>
      </dsp:txXfrm>
    </dsp:sp>
    <dsp:sp modelId="{30EED440-59D2-471A-8440-5FE6A01355A2}">
      <dsp:nvSpPr>
        <dsp:cNvPr id="0" name=""/>
        <dsp:cNvSpPr/>
      </dsp:nvSpPr>
      <dsp:spPr>
        <a:xfrm>
          <a:off x="7248961" y="968888"/>
          <a:ext cx="1035565" cy="176060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CL" sz="1200" b="1" i="0" kern="1200" dirty="0">
              <a:latin typeface="gobCL"/>
            </a:rPr>
            <a:t>Evaluación Inicial:</a:t>
          </a:r>
        </a:p>
        <a:p>
          <a:pPr marL="0" lvl="0" indent="0" algn="l" defTabSz="533400">
            <a:lnSpc>
              <a:spcPct val="90000"/>
            </a:lnSpc>
            <a:spcBef>
              <a:spcPct val="0"/>
            </a:spcBef>
            <a:spcAft>
              <a:spcPct val="35000"/>
            </a:spcAft>
            <a:buNone/>
          </a:pPr>
          <a:r>
            <a:rPr lang="es-CL" sz="900" b="0" i="0" kern="1200" dirty="0">
              <a:latin typeface="gobCL"/>
            </a:rPr>
            <a:t>Durante el tercer año de vigencia</a:t>
          </a:r>
        </a:p>
      </dsp:txBody>
      <dsp:txXfrm>
        <a:off x="7279292" y="999219"/>
        <a:ext cx="974903" cy="16999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820F8-81C8-437E-886C-C7CF78F86BC5}">
      <dsp:nvSpPr>
        <dsp:cNvPr id="0" name=""/>
        <dsp:cNvSpPr/>
      </dsp:nvSpPr>
      <dsp:spPr>
        <a:xfrm>
          <a:off x="2325" y="532763"/>
          <a:ext cx="880837" cy="263285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CL" sz="1200" b="1" i="0" kern="1200" dirty="0">
              <a:latin typeface="gobCL"/>
            </a:rPr>
            <a:t>Reserva Legal:</a:t>
          </a:r>
        </a:p>
        <a:p>
          <a:pPr marL="0" lvl="0" indent="0" algn="l" defTabSz="533400">
            <a:lnSpc>
              <a:spcPct val="90000"/>
            </a:lnSpc>
            <a:spcBef>
              <a:spcPct val="0"/>
            </a:spcBef>
            <a:spcAft>
              <a:spcPct val="35000"/>
            </a:spcAft>
            <a:buNone/>
          </a:pPr>
          <a:r>
            <a:rPr lang="es-CL" sz="800" b="0" i="0" kern="1200" dirty="0">
              <a:latin typeface="gobCL"/>
            </a:rPr>
            <a:t>Cuota de 1% obligatoria para las empresas con 100 o más trabajadores (a partir del término del primer año de vigencia de la ley).  Obligación rige inmediatamente para las empresas de 200 o más trabajadores.</a:t>
          </a:r>
        </a:p>
        <a:p>
          <a:pPr marL="0" lvl="0" indent="0" algn="ctr" defTabSz="533400">
            <a:lnSpc>
              <a:spcPct val="90000"/>
            </a:lnSpc>
            <a:spcBef>
              <a:spcPct val="0"/>
            </a:spcBef>
            <a:spcAft>
              <a:spcPct val="35000"/>
            </a:spcAft>
            <a:buNone/>
          </a:pPr>
          <a:endParaRPr lang="es-CL" sz="900" kern="1200" dirty="0"/>
        </a:p>
      </dsp:txBody>
      <dsp:txXfrm>
        <a:off x="28124" y="558562"/>
        <a:ext cx="829239" cy="2581254"/>
      </dsp:txXfrm>
    </dsp:sp>
    <dsp:sp modelId="{D0DFF6F5-3B07-4EC8-BB74-F803FB381A5A}">
      <dsp:nvSpPr>
        <dsp:cNvPr id="0" name=""/>
        <dsp:cNvSpPr/>
      </dsp:nvSpPr>
      <dsp:spPr>
        <a:xfrm>
          <a:off x="971247" y="1739965"/>
          <a:ext cx="186737" cy="2184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CL" sz="900" kern="1200"/>
        </a:p>
      </dsp:txBody>
      <dsp:txXfrm>
        <a:off x="971247" y="1783654"/>
        <a:ext cx="130716" cy="131069"/>
      </dsp:txXfrm>
    </dsp:sp>
    <dsp:sp modelId="{E5230979-3E78-440E-8EC0-E87D9301963E}">
      <dsp:nvSpPr>
        <dsp:cNvPr id="0" name=""/>
        <dsp:cNvSpPr/>
      </dsp:nvSpPr>
      <dsp:spPr>
        <a:xfrm>
          <a:off x="1235498" y="532763"/>
          <a:ext cx="880837" cy="263285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just" defTabSz="466725">
            <a:lnSpc>
              <a:spcPct val="90000"/>
            </a:lnSpc>
            <a:spcBef>
              <a:spcPct val="0"/>
            </a:spcBef>
            <a:spcAft>
              <a:spcPct val="35000"/>
            </a:spcAft>
            <a:buNone/>
          </a:pPr>
          <a:r>
            <a:rPr lang="es-CL" sz="1050" b="1" i="0" kern="1200" dirty="0">
              <a:latin typeface="gobCL"/>
            </a:rPr>
            <a:t>Medidas Alternativas:</a:t>
          </a:r>
        </a:p>
        <a:p>
          <a:pPr marL="0" lvl="0" indent="0" algn="l" defTabSz="466725">
            <a:lnSpc>
              <a:spcPct val="90000"/>
            </a:lnSpc>
            <a:spcBef>
              <a:spcPct val="0"/>
            </a:spcBef>
            <a:spcAft>
              <a:spcPct val="35000"/>
            </a:spcAft>
            <a:buNone/>
          </a:pPr>
          <a:r>
            <a:rPr lang="es-CL" sz="900" b="0" i="0" kern="1200" dirty="0">
              <a:latin typeface="gobCL"/>
            </a:rPr>
            <a:t>Razones fundadas: </a:t>
          </a:r>
        </a:p>
        <a:p>
          <a:pPr marL="0" lvl="0" indent="0" algn="l" defTabSz="466725">
            <a:lnSpc>
              <a:spcPct val="90000"/>
            </a:lnSpc>
            <a:spcBef>
              <a:spcPct val="0"/>
            </a:spcBef>
            <a:spcAft>
              <a:spcPct val="35000"/>
            </a:spcAft>
            <a:buNone/>
          </a:pPr>
          <a:r>
            <a:rPr lang="es-CL" sz="900" b="0" i="0" kern="1200" dirty="0">
              <a:latin typeface="gobCL"/>
            </a:rPr>
            <a:t>1) Naturaleza de las funciones</a:t>
          </a:r>
        </a:p>
        <a:p>
          <a:pPr marL="0" lvl="0" indent="0" algn="l" defTabSz="466725">
            <a:lnSpc>
              <a:spcPct val="90000"/>
            </a:lnSpc>
            <a:spcBef>
              <a:spcPct val="0"/>
            </a:spcBef>
            <a:spcAft>
              <a:spcPct val="35000"/>
            </a:spcAft>
            <a:buNone/>
          </a:pPr>
          <a:r>
            <a:rPr lang="es-CL" sz="900" b="0" i="0" kern="1200" dirty="0">
              <a:latin typeface="gobCL"/>
            </a:rPr>
            <a:t>2) Falta de personas interesadas</a:t>
          </a:r>
        </a:p>
        <a:p>
          <a:pPr marL="0" lvl="0" indent="0" algn="l" defTabSz="466725">
            <a:lnSpc>
              <a:spcPct val="90000"/>
            </a:lnSpc>
            <a:spcBef>
              <a:spcPct val="0"/>
            </a:spcBef>
            <a:spcAft>
              <a:spcPct val="35000"/>
            </a:spcAft>
            <a:buNone/>
          </a:pPr>
          <a:r>
            <a:rPr lang="es-CL" sz="900" b="0" i="0" kern="1200" dirty="0">
              <a:latin typeface="gobCL"/>
            </a:rPr>
            <a:t>Comunicación anual obligatoria a la DT.</a:t>
          </a:r>
        </a:p>
      </dsp:txBody>
      <dsp:txXfrm>
        <a:off x="1261297" y="558562"/>
        <a:ext cx="829239" cy="2581254"/>
      </dsp:txXfrm>
    </dsp:sp>
    <dsp:sp modelId="{D9B07E10-8B63-44CA-A172-D665F7703A14}">
      <dsp:nvSpPr>
        <dsp:cNvPr id="0" name=""/>
        <dsp:cNvSpPr/>
      </dsp:nvSpPr>
      <dsp:spPr>
        <a:xfrm>
          <a:off x="2197218" y="1739965"/>
          <a:ext cx="171469" cy="2184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CL" sz="900" kern="1200"/>
        </a:p>
      </dsp:txBody>
      <dsp:txXfrm>
        <a:off x="2197218" y="1783654"/>
        <a:ext cx="120028" cy="131069"/>
      </dsp:txXfrm>
    </dsp:sp>
    <dsp:sp modelId="{C31B7852-1B50-4FC3-9FBC-DBE6615374BA}">
      <dsp:nvSpPr>
        <dsp:cNvPr id="0" name=""/>
        <dsp:cNvSpPr/>
      </dsp:nvSpPr>
      <dsp:spPr>
        <a:xfrm>
          <a:off x="2439864" y="532763"/>
          <a:ext cx="880837" cy="263285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s-CL" sz="900" b="1" i="0" kern="1200" dirty="0">
              <a:latin typeface="gobCL"/>
            </a:rPr>
            <a:t>Fiscalización:</a:t>
          </a:r>
        </a:p>
        <a:p>
          <a:pPr marL="0" lvl="0" indent="0" algn="l" defTabSz="400050">
            <a:lnSpc>
              <a:spcPct val="90000"/>
            </a:lnSpc>
            <a:spcBef>
              <a:spcPct val="0"/>
            </a:spcBef>
            <a:spcAft>
              <a:spcPct val="35000"/>
            </a:spcAft>
            <a:buNone/>
          </a:pPr>
          <a:r>
            <a:rPr lang="es-CL" sz="1000" b="0" i="0" kern="1200" dirty="0">
              <a:latin typeface="gobCL"/>
            </a:rPr>
            <a:t>Dirección del Trabajo y Servicio de Impuestos Internos</a:t>
          </a:r>
        </a:p>
      </dsp:txBody>
      <dsp:txXfrm>
        <a:off x="2465663" y="558562"/>
        <a:ext cx="829239" cy="2581254"/>
      </dsp:txXfrm>
    </dsp:sp>
    <dsp:sp modelId="{17BED90E-7B3D-4CAD-A0FA-4023D0C9838D}">
      <dsp:nvSpPr>
        <dsp:cNvPr id="0" name=""/>
        <dsp:cNvSpPr/>
      </dsp:nvSpPr>
      <dsp:spPr>
        <a:xfrm>
          <a:off x="3415988" y="1739965"/>
          <a:ext cx="202005" cy="2184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CL" sz="900" kern="1200"/>
        </a:p>
      </dsp:txBody>
      <dsp:txXfrm>
        <a:off x="3415988" y="1783654"/>
        <a:ext cx="141404" cy="131069"/>
      </dsp:txXfrm>
    </dsp:sp>
    <dsp:sp modelId="{F2948F7D-2DFD-47D8-B8D6-A8C563F87B66}">
      <dsp:nvSpPr>
        <dsp:cNvPr id="0" name=""/>
        <dsp:cNvSpPr/>
      </dsp:nvSpPr>
      <dsp:spPr>
        <a:xfrm>
          <a:off x="3701844" y="532763"/>
          <a:ext cx="880837" cy="263285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CL" sz="1100" b="1" i="0" kern="1200" dirty="0">
              <a:latin typeface="gobCL"/>
            </a:rPr>
            <a:t>Contrato de Aprendizaje:</a:t>
          </a:r>
        </a:p>
        <a:p>
          <a:pPr marL="0" lvl="0" indent="0" algn="l" defTabSz="488950">
            <a:lnSpc>
              <a:spcPct val="90000"/>
            </a:lnSpc>
            <a:spcBef>
              <a:spcPct val="0"/>
            </a:spcBef>
            <a:spcAft>
              <a:spcPct val="35000"/>
            </a:spcAft>
            <a:buNone/>
          </a:pPr>
          <a:r>
            <a:rPr lang="es-CL" sz="900" b="0" i="0" kern="1200" dirty="0">
              <a:latin typeface="gobCL"/>
            </a:rPr>
            <a:t>Edad tope de 26 años (actualmente, sin límite de edad)</a:t>
          </a:r>
        </a:p>
      </dsp:txBody>
      <dsp:txXfrm>
        <a:off x="3727643" y="558562"/>
        <a:ext cx="829239" cy="2581254"/>
      </dsp:txXfrm>
    </dsp:sp>
    <dsp:sp modelId="{E5EC34E6-EA9F-4017-A07E-096A2609B1F5}">
      <dsp:nvSpPr>
        <dsp:cNvPr id="0" name=""/>
        <dsp:cNvSpPr/>
      </dsp:nvSpPr>
      <dsp:spPr>
        <a:xfrm>
          <a:off x="4670766" y="1739965"/>
          <a:ext cx="186737" cy="2184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CL" sz="900" kern="1200"/>
        </a:p>
      </dsp:txBody>
      <dsp:txXfrm>
        <a:off x="4670766" y="1783654"/>
        <a:ext cx="130716" cy="131069"/>
      </dsp:txXfrm>
    </dsp:sp>
    <dsp:sp modelId="{F039336A-0E37-4758-9DA5-58F981F8B4D2}">
      <dsp:nvSpPr>
        <dsp:cNvPr id="0" name=""/>
        <dsp:cNvSpPr/>
      </dsp:nvSpPr>
      <dsp:spPr>
        <a:xfrm>
          <a:off x="4935017" y="532763"/>
          <a:ext cx="880837" cy="263285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ES" sz="1050" b="1" i="0" kern="1200" dirty="0">
              <a:latin typeface="gobCL"/>
            </a:rPr>
            <a:t>Derogación Art. 16 Ley 18.600</a:t>
          </a:r>
        </a:p>
        <a:p>
          <a:pPr marL="0" lvl="0" indent="0" algn="ctr" defTabSz="466725">
            <a:lnSpc>
              <a:spcPct val="90000"/>
            </a:lnSpc>
            <a:spcBef>
              <a:spcPct val="0"/>
            </a:spcBef>
            <a:spcAft>
              <a:spcPct val="35000"/>
            </a:spcAft>
            <a:buNone/>
          </a:pPr>
          <a:r>
            <a:rPr lang="es-ES" sz="900" b="0" i="0" kern="1200" dirty="0">
              <a:latin typeface="gobCL"/>
            </a:rPr>
            <a:t>Se termina posibilidad de contratar personas con discapacidad mental remuneración menor al ingreso mínimo</a:t>
          </a:r>
        </a:p>
      </dsp:txBody>
      <dsp:txXfrm>
        <a:off x="4960816" y="558562"/>
        <a:ext cx="829239" cy="2581254"/>
      </dsp:txXfrm>
    </dsp:sp>
    <dsp:sp modelId="{5DE33C90-1FE6-44ED-9CEE-504503B8525B}">
      <dsp:nvSpPr>
        <dsp:cNvPr id="0" name=""/>
        <dsp:cNvSpPr/>
      </dsp:nvSpPr>
      <dsp:spPr>
        <a:xfrm rot="21531851">
          <a:off x="6212731" y="1715021"/>
          <a:ext cx="841717" cy="2184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a:off x="6212737" y="1759360"/>
        <a:ext cx="776183" cy="131069"/>
      </dsp:txXfrm>
    </dsp:sp>
    <dsp:sp modelId="{41E2C13A-2324-47C2-93AA-DBE85808C73F}">
      <dsp:nvSpPr>
        <dsp:cNvPr id="0" name=""/>
        <dsp:cNvSpPr/>
      </dsp:nvSpPr>
      <dsp:spPr>
        <a:xfrm>
          <a:off x="7403689" y="483818"/>
          <a:ext cx="880837" cy="263285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b="1" kern="1200" dirty="0"/>
            <a:t>Evaluación Inicial de la ley: </a:t>
          </a:r>
        </a:p>
        <a:p>
          <a:pPr marL="0" lvl="0" indent="0" algn="ctr" defTabSz="444500">
            <a:lnSpc>
              <a:spcPct val="90000"/>
            </a:lnSpc>
            <a:spcBef>
              <a:spcPct val="0"/>
            </a:spcBef>
            <a:spcAft>
              <a:spcPct val="35000"/>
            </a:spcAft>
            <a:buNone/>
          </a:pPr>
          <a:r>
            <a:rPr lang="es-ES" sz="900" kern="1200" dirty="0"/>
            <a:t>Durante el tercer año de vigencia.  </a:t>
          </a:r>
        </a:p>
        <a:p>
          <a:pPr marL="0" lvl="0" indent="0" algn="ctr" defTabSz="444500">
            <a:lnSpc>
              <a:spcPct val="90000"/>
            </a:lnSpc>
            <a:spcBef>
              <a:spcPct val="0"/>
            </a:spcBef>
            <a:spcAft>
              <a:spcPct val="35000"/>
            </a:spcAft>
            <a:buNone/>
          </a:pPr>
          <a:r>
            <a:rPr lang="es-ES" sz="900" kern="1200" dirty="0"/>
            <a:t>1) Impacto de la reserva legal</a:t>
          </a:r>
        </a:p>
        <a:p>
          <a:pPr marL="0" lvl="0" indent="0" algn="ctr" defTabSz="444500">
            <a:lnSpc>
              <a:spcPct val="90000"/>
            </a:lnSpc>
            <a:spcBef>
              <a:spcPct val="0"/>
            </a:spcBef>
            <a:spcAft>
              <a:spcPct val="35000"/>
            </a:spcAft>
            <a:buNone/>
          </a:pPr>
          <a:r>
            <a:rPr lang="es-ES" sz="900" kern="1200" dirty="0"/>
            <a:t>2) Efecto en las empresas (tamaña, tipo de actividad y ubicación geográfica)</a:t>
          </a:r>
        </a:p>
        <a:p>
          <a:pPr marL="0" lvl="0" indent="0" algn="ctr" defTabSz="444500">
            <a:lnSpc>
              <a:spcPct val="90000"/>
            </a:lnSpc>
            <a:spcBef>
              <a:spcPct val="0"/>
            </a:spcBef>
            <a:spcAft>
              <a:spcPct val="35000"/>
            </a:spcAft>
            <a:buNone/>
          </a:pPr>
          <a:r>
            <a:rPr lang="es-ES" sz="900" kern="1200" dirty="0"/>
            <a:t>3) Aplicación y resultados de las medidas alternativas</a:t>
          </a:r>
        </a:p>
      </dsp:txBody>
      <dsp:txXfrm>
        <a:off x="7429488" y="509617"/>
        <a:ext cx="829239" cy="2581254"/>
      </dsp:txXfrm>
    </dsp:sp>
    <dsp:sp modelId="{A69FE431-35DD-48CD-96B5-A092F2E54EC0}">
      <dsp:nvSpPr>
        <dsp:cNvPr id="0" name=""/>
        <dsp:cNvSpPr/>
      </dsp:nvSpPr>
      <dsp:spPr>
        <a:xfrm rot="10777821">
          <a:off x="7103969" y="1695138"/>
          <a:ext cx="203658" cy="2184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rot="10800000">
        <a:off x="7165065" y="1738630"/>
        <a:ext cx="142561" cy="131069"/>
      </dsp:txXfrm>
    </dsp:sp>
    <dsp:sp modelId="{30EED440-59D2-471A-8440-5FE6A01355A2}">
      <dsp:nvSpPr>
        <dsp:cNvPr id="0" name=""/>
        <dsp:cNvSpPr/>
      </dsp:nvSpPr>
      <dsp:spPr>
        <a:xfrm>
          <a:off x="6138597" y="491980"/>
          <a:ext cx="880837" cy="263285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CL" sz="1000" b="1" i="0" kern="1200" dirty="0">
              <a:latin typeface="gobCL"/>
            </a:rPr>
            <a:t>Evaluación Permanente</a:t>
          </a:r>
        </a:p>
        <a:p>
          <a:pPr marL="0" lvl="0" indent="0" algn="l" defTabSz="444500">
            <a:lnSpc>
              <a:spcPct val="90000"/>
            </a:lnSpc>
            <a:spcBef>
              <a:spcPct val="0"/>
            </a:spcBef>
            <a:spcAft>
              <a:spcPct val="35000"/>
            </a:spcAft>
            <a:buNone/>
          </a:pPr>
          <a:r>
            <a:rPr lang="es-CL" sz="900" b="0" i="0" kern="1200" dirty="0">
              <a:latin typeface="gobCL"/>
            </a:rPr>
            <a:t>Cada 4 años por parte de MIDESO y MINTRAB</a:t>
          </a:r>
        </a:p>
      </dsp:txBody>
      <dsp:txXfrm>
        <a:off x="6164396" y="517779"/>
        <a:ext cx="829239" cy="25812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B2614-02B5-4F72-82E7-328E5B690DA9}">
      <dsp:nvSpPr>
        <dsp:cNvPr id="0" name=""/>
        <dsp:cNvSpPr/>
      </dsp:nvSpPr>
      <dsp:spPr>
        <a:xfrm>
          <a:off x="1557103" y="1221141"/>
          <a:ext cx="1457792" cy="723076"/>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s-ES" sz="1200" kern="1200" dirty="0"/>
        </a:p>
      </dsp:txBody>
      <dsp:txXfrm>
        <a:off x="1770592" y="1327033"/>
        <a:ext cx="1030814" cy="511292"/>
      </dsp:txXfrm>
    </dsp:sp>
    <dsp:sp modelId="{DE81F596-5979-4A12-9562-A36440F31302}">
      <dsp:nvSpPr>
        <dsp:cNvPr id="0" name=""/>
        <dsp:cNvSpPr/>
      </dsp:nvSpPr>
      <dsp:spPr>
        <a:xfrm rot="16200000">
          <a:off x="2172520" y="864113"/>
          <a:ext cx="226959" cy="29867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2206564" y="957892"/>
        <a:ext cx="158871" cy="179205"/>
      </dsp:txXfrm>
    </dsp:sp>
    <dsp:sp modelId="{64577948-87F3-4C5F-BFFE-9F9CFF8A0816}">
      <dsp:nvSpPr>
        <dsp:cNvPr id="0" name=""/>
        <dsp:cNvSpPr/>
      </dsp:nvSpPr>
      <dsp:spPr>
        <a:xfrm>
          <a:off x="1890693" y="2303"/>
          <a:ext cx="790612" cy="79061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L" sz="1100" b="0" kern="1200" dirty="0"/>
            <a:t>6.562 personas</a:t>
          </a:r>
          <a:endParaRPr lang="es-ES" sz="1100" b="0" kern="1200" dirty="0"/>
        </a:p>
      </dsp:txBody>
      <dsp:txXfrm>
        <a:off x="2006475" y="118085"/>
        <a:ext cx="559048" cy="559048"/>
      </dsp:txXfrm>
    </dsp:sp>
    <dsp:sp modelId="{AA1A116A-04E7-4340-97C4-B007E9B23A41}">
      <dsp:nvSpPr>
        <dsp:cNvPr id="0" name=""/>
        <dsp:cNvSpPr/>
      </dsp:nvSpPr>
      <dsp:spPr>
        <a:xfrm rot="19285714">
          <a:off x="2704923" y="1036417"/>
          <a:ext cx="157607" cy="29867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2710081" y="1110892"/>
        <a:ext cx="110325" cy="179205"/>
      </dsp:txXfrm>
    </dsp:sp>
    <dsp:sp modelId="{C68F5069-E96E-4759-AD2D-B6972B783F56}">
      <dsp:nvSpPr>
        <dsp:cNvPr id="0" name=""/>
        <dsp:cNvSpPr/>
      </dsp:nvSpPr>
      <dsp:spPr>
        <a:xfrm>
          <a:off x="2817218" y="448494"/>
          <a:ext cx="790612" cy="79061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L" sz="1100" b="0" kern="1200" dirty="0"/>
            <a:t>384 cursos</a:t>
          </a:r>
          <a:endParaRPr lang="es-ES" sz="1100" b="0" kern="1200" dirty="0"/>
        </a:p>
      </dsp:txBody>
      <dsp:txXfrm>
        <a:off x="2933000" y="564276"/>
        <a:ext cx="559048" cy="559048"/>
      </dsp:txXfrm>
    </dsp:sp>
    <dsp:sp modelId="{9C78D17F-2936-468B-8F00-070DD644F59D}">
      <dsp:nvSpPr>
        <dsp:cNvPr id="0" name=""/>
        <dsp:cNvSpPr/>
      </dsp:nvSpPr>
      <dsp:spPr>
        <a:xfrm rot="771429">
          <a:off x="2971137" y="1596408"/>
          <a:ext cx="58607" cy="29867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2971357" y="1654187"/>
        <a:ext cx="41025" cy="179205"/>
      </dsp:txXfrm>
    </dsp:sp>
    <dsp:sp modelId="{2E8D2F19-814D-4C5E-93E8-9AB1BCBFD1E3}">
      <dsp:nvSpPr>
        <dsp:cNvPr id="0" name=""/>
        <dsp:cNvSpPr/>
      </dsp:nvSpPr>
      <dsp:spPr>
        <a:xfrm>
          <a:off x="3046051" y="1451076"/>
          <a:ext cx="790612" cy="79061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L" sz="1100" b="0" kern="1200" dirty="0"/>
            <a:t>54% mujeres 46% hombres</a:t>
          </a:r>
        </a:p>
      </dsp:txBody>
      <dsp:txXfrm>
        <a:off x="3161833" y="1566858"/>
        <a:ext cx="559048" cy="559048"/>
      </dsp:txXfrm>
    </dsp:sp>
    <dsp:sp modelId="{622EAB5D-CD89-49CE-8339-0116FAB7DED8}">
      <dsp:nvSpPr>
        <dsp:cNvPr id="0" name=""/>
        <dsp:cNvSpPr/>
      </dsp:nvSpPr>
      <dsp:spPr>
        <a:xfrm rot="3857143">
          <a:off x="2433546" y="1959541"/>
          <a:ext cx="211717" cy="29867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2451524" y="1990663"/>
        <a:ext cx="148202" cy="179205"/>
      </dsp:txXfrm>
    </dsp:sp>
    <dsp:sp modelId="{BBB1A4C7-96CD-4861-8C54-E04AB7ADB6D1}">
      <dsp:nvSpPr>
        <dsp:cNvPr id="0" name=""/>
        <dsp:cNvSpPr/>
      </dsp:nvSpPr>
      <dsp:spPr>
        <a:xfrm>
          <a:off x="2404876" y="2255084"/>
          <a:ext cx="790612" cy="79061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L" sz="1100" b="0" kern="1200" dirty="0"/>
            <a:t>92% inactivos       8% activos</a:t>
          </a:r>
        </a:p>
      </dsp:txBody>
      <dsp:txXfrm>
        <a:off x="2520658" y="2370866"/>
        <a:ext cx="559048" cy="559048"/>
      </dsp:txXfrm>
    </dsp:sp>
    <dsp:sp modelId="{CB16F77F-7205-4B4B-9C6F-2A78FF142D3B}">
      <dsp:nvSpPr>
        <dsp:cNvPr id="0" name=""/>
        <dsp:cNvSpPr/>
      </dsp:nvSpPr>
      <dsp:spPr>
        <a:xfrm rot="6942857">
          <a:off x="1926736" y="1959541"/>
          <a:ext cx="211717" cy="298675"/>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rot="10800000">
        <a:off x="1972273" y="1990663"/>
        <a:ext cx="148202" cy="179205"/>
      </dsp:txXfrm>
    </dsp:sp>
    <dsp:sp modelId="{F81A7F71-BA00-4590-97C8-1F1E050BA3C6}">
      <dsp:nvSpPr>
        <dsp:cNvPr id="0" name=""/>
        <dsp:cNvSpPr/>
      </dsp:nvSpPr>
      <dsp:spPr>
        <a:xfrm>
          <a:off x="1376511" y="2255084"/>
          <a:ext cx="790612" cy="79061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L" sz="1100" b="0" kern="1200" dirty="0"/>
            <a:t>58% jóvenes 42% adultos</a:t>
          </a:r>
        </a:p>
      </dsp:txBody>
      <dsp:txXfrm>
        <a:off x="1492293" y="2370866"/>
        <a:ext cx="559048" cy="559048"/>
      </dsp:txXfrm>
    </dsp:sp>
    <dsp:sp modelId="{C2BC79B8-5E93-4131-8ABB-E1BF054E93FA}">
      <dsp:nvSpPr>
        <dsp:cNvPr id="0" name=""/>
        <dsp:cNvSpPr/>
      </dsp:nvSpPr>
      <dsp:spPr>
        <a:xfrm rot="10028571">
          <a:off x="1542254" y="1596408"/>
          <a:ext cx="58607" cy="29867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rot="10800000">
        <a:off x="1559616" y="1654187"/>
        <a:ext cx="41025" cy="179205"/>
      </dsp:txXfrm>
    </dsp:sp>
    <dsp:sp modelId="{F8E0DF0B-22C5-41CE-AE47-EE8DD6896689}">
      <dsp:nvSpPr>
        <dsp:cNvPr id="0" name=""/>
        <dsp:cNvSpPr/>
      </dsp:nvSpPr>
      <dsp:spPr>
        <a:xfrm>
          <a:off x="735336" y="1451076"/>
          <a:ext cx="790612" cy="79061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L" sz="1100" b="0" kern="1200" dirty="0"/>
            <a:t>127 comunas</a:t>
          </a:r>
        </a:p>
      </dsp:txBody>
      <dsp:txXfrm>
        <a:off x="851118" y="1566858"/>
        <a:ext cx="559048" cy="559048"/>
      </dsp:txXfrm>
    </dsp:sp>
    <dsp:sp modelId="{72D07DF4-CA72-4DEC-A458-672ECF02492E}">
      <dsp:nvSpPr>
        <dsp:cNvPr id="0" name=""/>
        <dsp:cNvSpPr/>
      </dsp:nvSpPr>
      <dsp:spPr>
        <a:xfrm rot="13114286">
          <a:off x="1709469" y="1036417"/>
          <a:ext cx="157607" cy="29867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rot="10800000">
        <a:off x="1751593" y="1110892"/>
        <a:ext cx="110325" cy="179205"/>
      </dsp:txXfrm>
    </dsp:sp>
    <dsp:sp modelId="{BFC429E8-1327-4F02-99EA-EE83673BD65E}">
      <dsp:nvSpPr>
        <dsp:cNvPr id="0" name=""/>
        <dsp:cNvSpPr/>
      </dsp:nvSpPr>
      <dsp:spPr>
        <a:xfrm>
          <a:off x="964168" y="448494"/>
          <a:ext cx="790612" cy="79061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L" sz="1100" b="0" kern="1200" dirty="0"/>
            <a:t>15 regiones</a:t>
          </a:r>
        </a:p>
      </dsp:txBody>
      <dsp:txXfrm>
        <a:off x="1079950" y="564276"/>
        <a:ext cx="559048" cy="559048"/>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s-CO"/>
          </a:p>
        </p:txBody>
      </p:sp>
      <p:sp>
        <p:nvSpPr>
          <p:cNvPr id="3" name="Marcador de fecha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EDB6FCE-0333-45EF-AC11-8F997D30BE4E}" type="datetimeFigureOut">
              <a:rPr lang="es-CO" smtClean="0"/>
              <a:t>27/04/2017</a:t>
            </a:fld>
            <a:endParaRPr lang="es-CO"/>
          </a:p>
        </p:txBody>
      </p:sp>
      <p:sp>
        <p:nvSpPr>
          <p:cNvPr id="4" name="Marcador de imagen de diapositiva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s-CO"/>
          </a:p>
        </p:txBody>
      </p:sp>
      <p:sp>
        <p:nvSpPr>
          <p:cNvPr id="5" name="Marcador de notas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30FD2BB-5E1B-429D-9979-311183BEF759}" type="slidenum">
              <a:rPr lang="es-CO" smtClean="0"/>
              <a:t>‹Nº›</a:t>
            </a:fld>
            <a:endParaRPr lang="es-CO"/>
          </a:p>
        </p:txBody>
      </p:sp>
    </p:spTree>
    <p:extLst>
      <p:ext uri="{BB962C8B-B14F-4D97-AF65-F5344CB8AC3E}">
        <p14:creationId xmlns:p14="http://schemas.microsoft.com/office/powerpoint/2010/main" val="3125473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530FD2BB-5E1B-429D-9979-311183BEF759}" type="slidenum">
              <a:rPr lang="es-CO" smtClean="0"/>
              <a:t>4</a:t>
            </a:fld>
            <a:endParaRPr lang="es-CO"/>
          </a:p>
        </p:txBody>
      </p:sp>
    </p:spTree>
    <p:extLst>
      <p:ext uri="{BB962C8B-B14F-4D97-AF65-F5344CB8AC3E}">
        <p14:creationId xmlns:p14="http://schemas.microsoft.com/office/powerpoint/2010/main" val="3741944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07950" y="739775"/>
            <a:ext cx="658177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79768" y="4689515"/>
            <a:ext cx="5438139" cy="444269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77722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07950" y="739775"/>
            <a:ext cx="658177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79768" y="4689515"/>
            <a:ext cx="5438139" cy="444269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18821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07950" y="739775"/>
            <a:ext cx="658177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79768" y="4689515"/>
            <a:ext cx="5438139" cy="444269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71309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07950" y="739775"/>
            <a:ext cx="658177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79768" y="4689515"/>
            <a:ext cx="5438139" cy="444269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18114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07950" y="739775"/>
            <a:ext cx="658177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79768" y="4689515"/>
            <a:ext cx="5438139" cy="444269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09903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07950" y="739775"/>
            <a:ext cx="658177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79768" y="4689515"/>
            <a:ext cx="5438139" cy="444269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08951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07950" y="739775"/>
            <a:ext cx="658177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79768" y="4689515"/>
            <a:ext cx="5438139" cy="444269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62397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*Países OECD sin sistema de cuotas (15 países)</a:t>
            </a:r>
          </a:p>
          <a:p>
            <a:endParaRPr lang="es-CL" dirty="0"/>
          </a:p>
          <a:p>
            <a:r>
              <a:rPr lang="es-CL" dirty="0"/>
              <a:t>Dinamarca	Australia	México</a:t>
            </a:r>
          </a:p>
          <a:p>
            <a:r>
              <a:rPr lang="es-CL" dirty="0"/>
              <a:t>Finlandia	Canadá	Nueva Zelanda</a:t>
            </a:r>
          </a:p>
          <a:p>
            <a:r>
              <a:rPr lang="es-CL" dirty="0"/>
              <a:t>Países bajos	EEUU	Noruega</a:t>
            </a:r>
          </a:p>
          <a:p>
            <a:r>
              <a:rPr lang="es-CL" dirty="0"/>
              <a:t>Reino Unido	Estonia	Suiza</a:t>
            </a:r>
          </a:p>
          <a:p>
            <a:r>
              <a:rPr lang="es-CL" dirty="0"/>
              <a:t>Suecia	Islandia	Chile</a:t>
            </a:r>
          </a:p>
          <a:p>
            <a:endParaRPr lang="es-CL" dirty="0"/>
          </a:p>
          <a:p>
            <a:pPr marL="171450" indent="-171450">
              <a:buFont typeface="Arial" panose="020B0604020202020204" pitchFamily="34" charset="0"/>
              <a:buChar char="•"/>
            </a:pPr>
            <a:r>
              <a:rPr lang="es-CL" dirty="0"/>
              <a:t>Países de América Latina</a:t>
            </a:r>
          </a:p>
          <a:p>
            <a:pPr marL="0" indent="0">
              <a:buFont typeface="Arial" panose="020B0604020202020204" pitchFamily="34" charset="0"/>
              <a:buNone/>
            </a:pPr>
            <a:endParaRPr lang="es-CL" dirty="0"/>
          </a:p>
          <a:p>
            <a:r>
              <a:rPr lang="es-CL" dirty="0"/>
              <a:t>Ecuador 4%</a:t>
            </a:r>
          </a:p>
          <a:p>
            <a:r>
              <a:rPr lang="es-CL" dirty="0"/>
              <a:t>Perú  5% (público) 3%</a:t>
            </a:r>
          </a:p>
          <a:p>
            <a:r>
              <a:rPr lang="es-CL" dirty="0"/>
              <a:t>Argentina 4%</a:t>
            </a:r>
          </a:p>
          <a:p>
            <a:endParaRPr lang="es-CL" dirty="0"/>
          </a:p>
        </p:txBody>
      </p:sp>
      <p:sp>
        <p:nvSpPr>
          <p:cNvPr id="4" name="Marcador de número de diapositiva 3"/>
          <p:cNvSpPr>
            <a:spLocks noGrp="1"/>
          </p:cNvSpPr>
          <p:nvPr>
            <p:ph type="sldNum" sz="quarter" idx="10"/>
          </p:nvPr>
        </p:nvSpPr>
        <p:spPr/>
        <p:txBody>
          <a:bodyPr/>
          <a:lstStyle/>
          <a:p>
            <a:fld id="{530FD2BB-5E1B-429D-9979-311183BEF759}" type="slidenum">
              <a:rPr lang="es-CO" smtClean="0"/>
              <a:t>5</a:t>
            </a:fld>
            <a:endParaRPr lang="es-CO"/>
          </a:p>
        </p:txBody>
      </p:sp>
    </p:spTree>
    <p:extLst>
      <p:ext uri="{BB962C8B-B14F-4D97-AF65-F5344CB8AC3E}">
        <p14:creationId xmlns:p14="http://schemas.microsoft.com/office/powerpoint/2010/main" val="264749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Convención</a:t>
            </a:r>
            <a:r>
              <a:rPr lang="es-CO" baseline="0" dirty="0"/>
              <a:t> Derechos de PcD: </a:t>
            </a:r>
            <a:r>
              <a:rPr lang="es-CL" dirty="0"/>
              <a:t>Se indica como una acción específica a implementar es la de emplear a personas con discapacidad en el sector público y privado mediante políticas y medidas pertinentes</a:t>
            </a:r>
          </a:p>
          <a:p>
            <a:r>
              <a:rPr lang="es-CL" dirty="0"/>
              <a:t>Reducir las brechas de desigualdad que existen en nuestro país </a:t>
            </a:r>
            <a:endParaRPr lang="es-CO" dirty="0"/>
          </a:p>
        </p:txBody>
      </p:sp>
      <p:sp>
        <p:nvSpPr>
          <p:cNvPr id="4" name="Marcador de número de diapositiva 3"/>
          <p:cNvSpPr>
            <a:spLocks noGrp="1"/>
          </p:cNvSpPr>
          <p:nvPr>
            <p:ph type="sldNum" sz="quarter" idx="10"/>
          </p:nvPr>
        </p:nvSpPr>
        <p:spPr/>
        <p:txBody>
          <a:bodyPr/>
          <a:lstStyle/>
          <a:p>
            <a:fld id="{530FD2BB-5E1B-429D-9979-311183BEF759}" type="slidenum">
              <a:rPr lang="es-CO" smtClean="0"/>
              <a:t>6</a:t>
            </a:fld>
            <a:endParaRPr lang="es-CO"/>
          </a:p>
        </p:txBody>
      </p:sp>
    </p:spTree>
    <p:extLst>
      <p:ext uri="{BB962C8B-B14F-4D97-AF65-F5344CB8AC3E}">
        <p14:creationId xmlns:p14="http://schemas.microsoft.com/office/powerpoint/2010/main" val="919050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Convención</a:t>
            </a:r>
            <a:r>
              <a:rPr lang="es-CO" baseline="0" dirty="0"/>
              <a:t> Derechos de PcD: </a:t>
            </a:r>
            <a:r>
              <a:rPr lang="es-CL" dirty="0"/>
              <a:t>Se indica como una acción específica a implementar es la de emplear a personas con discapacidad en el sector público y privado mediante políticas y medidas pertinentes</a:t>
            </a:r>
            <a:endParaRPr lang="es-CO" dirty="0"/>
          </a:p>
        </p:txBody>
      </p:sp>
      <p:sp>
        <p:nvSpPr>
          <p:cNvPr id="4" name="Marcador de número de diapositiva 3"/>
          <p:cNvSpPr>
            <a:spLocks noGrp="1"/>
          </p:cNvSpPr>
          <p:nvPr>
            <p:ph type="sldNum" sz="quarter" idx="10"/>
          </p:nvPr>
        </p:nvSpPr>
        <p:spPr/>
        <p:txBody>
          <a:bodyPr/>
          <a:lstStyle/>
          <a:p>
            <a:fld id="{530FD2BB-5E1B-429D-9979-311183BEF759}" type="slidenum">
              <a:rPr lang="es-CO" smtClean="0"/>
              <a:t>7</a:t>
            </a:fld>
            <a:endParaRPr lang="es-CO"/>
          </a:p>
        </p:txBody>
      </p:sp>
    </p:spTree>
    <p:extLst>
      <p:ext uri="{BB962C8B-B14F-4D97-AF65-F5344CB8AC3E}">
        <p14:creationId xmlns:p14="http://schemas.microsoft.com/office/powerpoint/2010/main" val="4182817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530FD2BB-5E1B-429D-9979-311183BEF759}" type="slidenum">
              <a:rPr lang="es-CO" smtClean="0"/>
              <a:t>9</a:t>
            </a:fld>
            <a:endParaRPr lang="es-CO"/>
          </a:p>
        </p:txBody>
      </p:sp>
    </p:spTree>
    <p:extLst>
      <p:ext uri="{BB962C8B-B14F-4D97-AF65-F5344CB8AC3E}">
        <p14:creationId xmlns:p14="http://schemas.microsoft.com/office/powerpoint/2010/main" val="589769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24 </a:t>
            </a:r>
            <a:r>
              <a:rPr lang="es-CL" dirty="0" err="1"/>
              <a:t>imm</a:t>
            </a:r>
            <a:r>
              <a:rPr lang="es-CL" dirty="0"/>
              <a:t> = 6, 168,000 / 12 = 514 mil / sueldo promedio </a:t>
            </a:r>
            <a:r>
              <a:rPr lang="es-CL" dirty="0" err="1"/>
              <a:t>aprox</a:t>
            </a:r>
            <a:r>
              <a:rPr lang="es-CL" dirty="0"/>
              <a:t> CASEN</a:t>
            </a:r>
          </a:p>
        </p:txBody>
      </p:sp>
      <p:sp>
        <p:nvSpPr>
          <p:cNvPr id="4" name="Marcador de número de diapositiva 3"/>
          <p:cNvSpPr>
            <a:spLocks noGrp="1"/>
          </p:cNvSpPr>
          <p:nvPr>
            <p:ph type="sldNum" sz="quarter" idx="10"/>
          </p:nvPr>
        </p:nvSpPr>
        <p:spPr/>
        <p:txBody>
          <a:bodyPr/>
          <a:lstStyle/>
          <a:p>
            <a:fld id="{530FD2BB-5E1B-429D-9979-311183BEF759}" type="slidenum">
              <a:rPr lang="es-CO" smtClean="0"/>
              <a:t>10</a:t>
            </a:fld>
            <a:endParaRPr lang="es-CO"/>
          </a:p>
        </p:txBody>
      </p:sp>
    </p:spTree>
    <p:extLst>
      <p:ext uri="{BB962C8B-B14F-4D97-AF65-F5344CB8AC3E}">
        <p14:creationId xmlns:p14="http://schemas.microsoft.com/office/powerpoint/2010/main" val="72858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530FD2BB-5E1B-429D-9979-311183BEF759}" type="slidenum">
              <a:rPr lang="es-CO" smtClean="0"/>
              <a:t>11</a:t>
            </a:fld>
            <a:endParaRPr lang="es-CO"/>
          </a:p>
        </p:txBody>
      </p:sp>
    </p:spTree>
    <p:extLst>
      <p:ext uri="{BB962C8B-B14F-4D97-AF65-F5344CB8AC3E}">
        <p14:creationId xmlns:p14="http://schemas.microsoft.com/office/powerpoint/2010/main" val="2757795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530FD2BB-5E1B-429D-9979-311183BEF759}" type="slidenum">
              <a:rPr lang="es-CO" smtClean="0"/>
              <a:t>12</a:t>
            </a:fld>
            <a:endParaRPr lang="es-CO"/>
          </a:p>
        </p:txBody>
      </p:sp>
    </p:spTree>
    <p:extLst>
      <p:ext uri="{BB962C8B-B14F-4D97-AF65-F5344CB8AC3E}">
        <p14:creationId xmlns:p14="http://schemas.microsoft.com/office/powerpoint/2010/main" val="1756170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07950" y="739775"/>
            <a:ext cx="658177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79768" y="4689515"/>
            <a:ext cx="5438139" cy="4442698"/>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3671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4/27/2017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‹Nº›</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‹Nº›</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‹Nº›</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6" name="Shape 10"/>
          <p:cNvSpPr/>
          <p:nvPr userDrawn="1"/>
        </p:nvSpPr>
        <p:spPr>
          <a:xfrm>
            <a:off x="-25" y="0"/>
            <a:ext cx="9144000" cy="2571600"/>
          </a:xfrm>
          <a:prstGeom prst="rect">
            <a:avLst/>
          </a:prstGeom>
          <a:solidFill>
            <a:srgbClr val="0070C0"/>
          </a:solidFill>
          <a:ln>
            <a:noFill/>
          </a:ln>
        </p:spPr>
        <p:txBody>
          <a:bodyPr lIns="68569" tIns="68569" rIns="68569" bIns="68569" anchor="ctr" anchorCtr="0">
            <a:noAutofit/>
          </a:bodyPr>
          <a:lstStyle/>
          <a:p>
            <a:pPr lvl="0">
              <a:spcBef>
                <a:spcPts val="0"/>
              </a:spcBef>
              <a:buNone/>
            </a:pPr>
            <a:endParaRPr sz="135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hape 12"/>
          <p:cNvSpPr txBox="1">
            <a:spLocks noGrp="1"/>
          </p:cNvSpPr>
          <p:nvPr>
            <p:ph type="ctrTitle"/>
          </p:nvPr>
        </p:nvSpPr>
        <p:spPr>
          <a:xfrm>
            <a:off x="1139100" y="411510"/>
            <a:ext cx="6865800" cy="1926300"/>
          </a:xfrm>
          <a:prstGeom prst="rect">
            <a:avLst/>
          </a:prstGeom>
        </p:spPr>
        <p:txBody>
          <a:bodyPr lIns="91425" tIns="91425" rIns="91425" bIns="91425" anchor="b" anchorCtr="0"/>
          <a:lstStyle>
            <a:lvl1pPr lvl="0">
              <a:spcBef>
                <a:spcPts val="0"/>
              </a:spcBef>
              <a:buClr>
                <a:srgbClr val="FFFFFF"/>
              </a:buClr>
              <a:buSzPct val="100000"/>
              <a:defRPr sz="2700" b="0">
                <a:solidFill>
                  <a:srgbClr val="FFFFFF"/>
                </a:solidFill>
                <a:latin typeface="Gisha" panose="020B0502040204020203" pitchFamily="34" charset="-79"/>
                <a:cs typeface="Gisha" panose="020B0502040204020203" pitchFamily="34" charset="-79"/>
              </a:defRPr>
            </a:lvl1pPr>
            <a:lvl2pPr lvl="1">
              <a:spcBef>
                <a:spcPts val="0"/>
              </a:spcBef>
              <a:buClr>
                <a:srgbClr val="FFFFFF"/>
              </a:buClr>
              <a:buSzPct val="100000"/>
              <a:defRPr sz="2700">
                <a:solidFill>
                  <a:srgbClr val="FFFFFF"/>
                </a:solidFill>
              </a:defRPr>
            </a:lvl2pPr>
            <a:lvl3pPr lvl="2">
              <a:spcBef>
                <a:spcPts val="0"/>
              </a:spcBef>
              <a:buClr>
                <a:srgbClr val="FFFFFF"/>
              </a:buClr>
              <a:buSzPct val="100000"/>
              <a:defRPr sz="2700">
                <a:solidFill>
                  <a:srgbClr val="FFFFFF"/>
                </a:solidFill>
              </a:defRPr>
            </a:lvl3pPr>
            <a:lvl4pPr lvl="3">
              <a:spcBef>
                <a:spcPts val="0"/>
              </a:spcBef>
              <a:buClr>
                <a:srgbClr val="FFFFFF"/>
              </a:buClr>
              <a:buSzPct val="100000"/>
              <a:defRPr sz="2700">
                <a:solidFill>
                  <a:srgbClr val="FFFFFF"/>
                </a:solidFill>
              </a:defRPr>
            </a:lvl4pPr>
            <a:lvl5pPr lvl="4">
              <a:spcBef>
                <a:spcPts val="0"/>
              </a:spcBef>
              <a:buClr>
                <a:srgbClr val="FFFFFF"/>
              </a:buClr>
              <a:buSzPct val="100000"/>
              <a:defRPr sz="2700">
                <a:solidFill>
                  <a:srgbClr val="FFFFFF"/>
                </a:solidFill>
              </a:defRPr>
            </a:lvl5pPr>
            <a:lvl6pPr lvl="5">
              <a:spcBef>
                <a:spcPts val="0"/>
              </a:spcBef>
              <a:buClr>
                <a:srgbClr val="FFFFFF"/>
              </a:buClr>
              <a:buSzPct val="100000"/>
              <a:defRPr sz="2700">
                <a:solidFill>
                  <a:srgbClr val="FFFFFF"/>
                </a:solidFill>
              </a:defRPr>
            </a:lvl6pPr>
            <a:lvl7pPr lvl="6">
              <a:spcBef>
                <a:spcPts val="0"/>
              </a:spcBef>
              <a:buClr>
                <a:srgbClr val="FFFFFF"/>
              </a:buClr>
              <a:buSzPct val="100000"/>
              <a:defRPr sz="2700">
                <a:solidFill>
                  <a:srgbClr val="FFFFFF"/>
                </a:solidFill>
              </a:defRPr>
            </a:lvl7pPr>
            <a:lvl8pPr lvl="7">
              <a:spcBef>
                <a:spcPts val="0"/>
              </a:spcBef>
              <a:buClr>
                <a:srgbClr val="FFFFFF"/>
              </a:buClr>
              <a:buSzPct val="100000"/>
              <a:defRPr sz="2700">
                <a:solidFill>
                  <a:srgbClr val="FFFFFF"/>
                </a:solidFill>
              </a:defRPr>
            </a:lvl8pPr>
            <a:lvl9pPr lvl="8">
              <a:spcBef>
                <a:spcPts val="0"/>
              </a:spcBef>
              <a:buClr>
                <a:srgbClr val="FFFFFF"/>
              </a:buClr>
              <a:buSzPct val="100000"/>
              <a:defRPr sz="2700">
                <a:solidFill>
                  <a:srgbClr val="FFFFFF"/>
                </a:solidFill>
              </a:defRPr>
            </a:lvl9pPr>
          </a:lstStyle>
          <a:p>
            <a:endParaRPr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0082" y="4785996"/>
            <a:ext cx="1560513" cy="82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922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p:nvPr/>
        </p:nvSpPr>
        <p:spPr>
          <a:xfrm>
            <a:off x="-25" y="0"/>
            <a:ext cx="9144000" cy="1312500"/>
          </a:xfrm>
          <a:prstGeom prst="rect">
            <a:avLst/>
          </a:prstGeom>
          <a:solidFill>
            <a:srgbClr val="0070C0"/>
          </a:solidFill>
          <a:ln>
            <a:noFill/>
          </a:ln>
        </p:spPr>
        <p:txBody>
          <a:bodyPr lIns="68569" tIns="68569" rIns="68569" bIns="68569" anchor="ctr" anchorCtr="0">
            <a:noAutofit/>
          </a:bodyPr>
          <a:lstStyle/>
          <a:p>
            <a:pPr lvl="0">
              <a:spcBef>
                <a:spcPts val="0"/>
              </a:spcBef>
              <a:buNone/>
            </a:pPr>
            <a:endParaRPr sz="1350"/>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Shape 28"/>
          <p:cNvSpPr txBox="1">
            <a:spLocks noGrp="1"/>
          </p:cNvSpPr>
          <p:nvPr>
            <p:ph type="body" idx="1"/>
          </p:nvPr>
        </p:nvSpPr>
        <p:spPr>
          <a:xfrm>
            <a:off x="1010200" y="1434950"/>
            <a:ext cx="7131300" cy="2780100"/>
          </a:xfrm>
          <a:prstGeom prst="rect">
            <a:avLst/>
          </a:prstGeom>
        </p:spPr>
        <p:txBody>
          <a:bodyPr lIns="91425" tIns="91425" rIns="91425" bIns="91425" anchor="t" anchorCtr="0"/>
          <a:lstStyle>
            <a:lvl1pPr lvl="0">
              <a:spcBef>
                <a:spcPts val="0"/>
              </a:spcBef>
              <a:defRPr>
                <a:latin typeface="Corbel" panose="020B0503020204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pic>
        <p:nvPicPr>
          <p:cNvPr id="8"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0082" y="4785996"/>
            <a:ext cx="1560513" cy="82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Shape 27"/>
          <p:cNvSpPr txBox="1">
            <a:spLocks noGrp="1"/>
          </p:cNvSpPr>
          <p:nvPr>
            <p:ph type="title"/>
          </p:nvPr>
        </p:nvSpPr>
        <p:spPr>
          <a:xfrm>
            <a:off x="1010200" y="648725"/>
            <a:ext cx="7131300" cy="671400"/>
          </a:xfrm>
          <a:prstGeom prst="rect">
            <a:avLst/>
          </a:prstGeom>
        </p:spPr>
        <p:txBody>
          <a:bodyPr lIns="91425" tIns="91425" rIns="91425" bIns="91425" anchor="b" anchorCtr="0"/>
          <a:lstStyle>
            <a:lvl1pPr lvl="0">
              <a:spcBef>
                <a:spcPts val="0"/>
              </a:spcBef>
              <a:defRPr sz="2700" b="0">
                <a:latin typeface="Gisha" panose="020B0502040204020203" pitchFamily="34" charset="-79"/>
                <a:cs typeface="Gisha" panose="020B0502040204020203" pitchFamily="34" charset="-79"/>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3370351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7"/>
        <p:cNvGrpSpPr/>
        <p:nvPr/>
      </p:nvGrpSpPr>
      <p:grpSpPr>
        <a:xfrm>
          <a:off x="0" y="0"/>
          <a:ext cx="0" cy="0"/>
          <a:chOff x="0" y="0"/>
          <a:chExt cx="0" cy="0"/>
        </a:xfrm>
      </p:grpSpPr>
      <p:sp>
        <p:nvSpPr>
          <p:cNvPr id="38" name="Shape 38"/>
          <p:cNvSpPr/>
          <p:nvPr/>
        </p:nvSpPr>
        <p:spPr>
          <a:xfrm>
            <a:off x="-25" y="0"/>
            <a:ext cx="9144000" cy="1312500"/>
          </a:xfrm>
          <a:prstGeom prst="rect">
            <a:avLst/>
          </a:prstGeom>
          <a:solidFill>
            <a:srgbClr val="0070C0"/>
          </a:solidFill>
          <a:ln>
            <a:noFill/>
          </a:ln>
        </p:spPr>
        <p:txBody>
          <a:bodyPr lIns="68569" tIns="68569" rIns="68569" bIns="68569" anchor="ctr" anchorCtr="0">
            <a:noAutofit/>
          </a:bodyPr>
          <a:lstStyle/>
          <a:p>
            <a:pPr lvl="0">
              <a:spcBef>
                <a:spcPts val="0"/>
              </a:spcBef>
              <a:buNone/>
            </a:pPr>
            <a:endParaRPr sz="1350"/>
          </a:p>
        </p:txBody>
      </p:sp>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Shape 40"/>
          <p:cNvSpPr txBox="1">
            <a:spLocks noGrp="1"/>
          </p:cNvSpPr>
          <p:nvPr>
            <p:ph type="title"/>
          </p:nvPr>
        </p:nvSpPr>
        <p:spPr>
          <a:xfrm>
            <a:off x="1010200" y="648725"/>
            <a:ext cx="7131300" cy="6714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1" name="Shape 41"/>
          <p:cNvSpPr txBox="1">
            <a:spLocks noGrp="1"/>
          </p:cNvSpPr>
          <p:nvPr>
            <p:ph type="body" idx="1"/>
          </p:nvPr>
        </p:nvSpPr>
        <p:spPr>
          <a:xfrm>
            <a:off x="1010200" y="1458421"/>
            <a:ext cx="2298600" cy="2855400"/>
          </a:xfrm>
          <a:prstGeom prst="rect">
            <a:avLst/>
          </a:prstGeom>
        </p:spPr>
        <p:txBody>
          <a:bodyPr lIns="91425" tIns="91425" rIns="91425" bIns="91425" anchor="t" anchorCtr="0"/>
          <a:lstStyle>
            <a:lvl1pPr lvl="0" rtl="0">
              <a:spcBef>
                <a:spcPts val="0"/>
              </a:spcBef>
              <a:buSzPct val="100000"/>
              <a:defRPr sz="1350"/>
            </a:lvl1pPr>
            <a:lvl2pPr lvl="1" rtl="0">
              <a:spcBef>
                <a:spcPts val="0"/>
              </a:spcBef>
              <a:buSzPct val="100000"/>
              <a:defRPr sz="1350"/>
            </a:lvl2pPr>
            <a:lvl3pPr lvl="2" rtl="0">
              <a:spcBef>
                <a:spcPts val="0"/>
              </a:spcBef>
              <a:buSzPct val="100000"/>
              <a:defRPr sz="1350"/>
            </a:lvl3pPr>
            <a:lvl4pPr lvl="3" rtl="0">
              <a:spcBef>
                <a:spcPts val="0"/>
              </a:spcBef>
              <a:buSzPct val="100000"/>
              <a:defRPr sz="1350"/>
            </a:lvl4pPr>
            <a:lvl5pPr lvl="4" rtl="0">
              <a:spcBef>
                <a:spcPts val="0"/>
              </a:spcBef>
              <a:buSzPct val="100000"/>
              <a:defRPr sz="1350"/>
            </a:lvl5pPr>
            <a:lvl6pPr lvl="5" rtl="0">
              <a:spcBef>
                <a:spcPts val="0"/>
              </a:spcBef>
              <a:buSzPct val="100000"/>
              <a:defRPr sz="1350"/>
            </a:lvl6pPr>
            <a:lvl7pPr lvl="6" rtl="0">
              <a:spcBef>
                <a:spcPts val="0"/>
              </a:spcBef>
              <a:buSzPct val="100000"/>
              <a:defRPr sz="1350"/>
            </a:lvl7pPr>
            <a:lvl8pPr lvl="7" rtl="0">
              <a:spcBef>
                <a:spcPts val="0"/>
              </a:spcBef>
              <a:buSzPct val="100000"/>
              <a:defRPr sz="1350"/>
            </a:lvl8pPr>
            <a:lvl9pPr lvl="8" rtl="0">
              <a:spcBef>
                <a:spcPts val="0"/>
              </a:spcBef>
              <a:buSzPct val="100000"/>
              <a:defRPr sz="1350"/>
            </a:lvl9pPr>
          </a:lstStyle>
          <a:p>
            <a:endParaRPr/>
          </a:p>
        </p:txBody>
      </p:sp>
      <p:sp>
        <p:nvSpPr>
          <p:cNvPr id="42" name="Shape 42"/>
          <p:cNvSpPr txBox="1">
            <a:spLocks noGrp="1"/>
          </p:cNvSpPr>
          <p:nvPr>
            <p:ph type="body" idx="2"/>
          </p:nvPr>
        </p:nvSpPr>
        <p:spPr>
          <a:xfrm>
            <a:off x="3426549" y="1458421"/>
            <a:ext cx="2298600" cy="2855400"/>
          </a:xfrm>
          <a:prstGeom prst="rect">
            <a:avLst/>
          </a:prstGeom>
        </p:spPr>
        <p:txBody>
          <a:bodyPr lIns="91425" tIns="91425" rIns="91425" bIns="91425" anchor="t" anchorCtr="0"/>
          <a:lstStyle>
            <a:lvl1pPr lvl="0" rtl="0">
              <a:spcBef>
                <a:spcPts val="0"/>
              </a:spcBef>
              <a:buSzPct val="100000"/>
              <a:defRPr sz="1350"/>
            </a:lvl1pPr>
            <a:lvl2pPr lvl="1" rtl="0">
              <a:spcBef>
                <a:spcPts val="0"/>
              </a:spcBef>
              <a:buSzPct val="100000"/>
              <a:defRPr sz="1350"/>
            </a:lvl2pPr>
            <a:lvl3pPr lvl="2" rtl="0">
              <a:spcBef>
                <a:spcPts val="0"/>
              </a:spcBef>
              <a:buSzPct val="100000"/>
              <a:defRPr sz="1350"/>
            </a:lvl3pPr>
            <a:lvl4pPr lvl="3" rtl="0">
              <a:spcBef>
                <a:spcPts val="0"/>
              </a:spcBef>
              <a:buSzPct val="100000"/>
              <a:defRPr sz="1350"/>
            </a:lvl4pPr>
            <a:lvl5pPr lvl="4" rtl="0">
              <a:spcBef>
                <a:spcPts val="0"/>
              </a:spcBef>
              <a:buSzPct val="100000"/>
              <a:defRPr sz="1350"/>
            </a:lvl5pPr>
            <a:lvl6pPr lvl="5" rtl="0">
              <a:spcBef>
                <a:spcPts val="0"/>
              </a:spcBef>
              <a:buSzPct val="100000"/>
              <a:defRPr sz="1350"/>
            </a:lvl6pPr>
            <a:lvl7pPr lvl="6" rtl="0">
              <a:spcBef>
                <a:spcPts val="0"/>
              </a:spcBef>
              <a:buSzPct val="100000"/>
              <a:defRPr sz="1350"/>
            </a:lvl7pPr>
            <a:lvl8pPr lvl="7" rtl="0">
              <a:spcBef>
                <a:spcPts val="0"/>
              </a:spcBef>
              <a:buSzPct val="100000"/>
              <a:defRPr sz="1350"/>
            </a:lvl8pPr>
            <a:lvl9pPr lvl="8" rtl="0">
              <a:spcBef>
                <a:spcPts val="0"/>
              </a:spcBef>
              <a:buSzPct val="100000"/>
              <a:defRPr sz="1350"/>
            </a:lvl9pPr>
          </a:lstStyle>
          <a:p>
            <a:endParaRPr/>
          </a:p>
        </p:txBody>
      </p:sp>
      <p:sp>
        <p:nvSpPr>
          <p:cNvPr id="43" name="Shape 43"/>
          <p:cNvSpPr txBox="1">
            <a:spLocks noGrp="1"/>
          </p:cNvSpPr>
          <p:nvPr>
            <p:ph type="body" idx="3"/>
          </p:nvPr>
        </p:nvSpPr>
        <p:spPr>
          <a:xfrm>
            <a:off x="5842899" y="1458421"/>
            <a:ext cx="2298600" cy="2855400"/>
          </a:xfrm>
          <a:prstGeom prst="rect">
            <a:avLst/>
          </a:prstGeom>
        </p:spPr>
        <p:txBody>
          <a:bodyPr lIns="91425" tIns="91425" rIns="91425" bIns="91425" anchor="t" anchorCtr="0"/>
          <a:lstStyle>
            <a:lvl1pPr lvl="0" rtl="0">
              <a:spcBef>
                <a:spcPts val="0"/>
              </a:spcBef>
              <a:buSzPct val="100000"/>
              <a:defRPr sz="1350"/>
            </a:lvl1pPr>
            <a:lvl2pPr lvl="1" rtl="0">
              <a:spcBef>
                <a:spcPts val="0"/>
              </a:spcBef>
              <a:buSzPct val="100000"/>
              <a:defRPr sz="1350"/>
            </a:lvl2pPr>
            <a:lvl3pPr lvl="2" rtl="0">
              <a:spcBef>
                <a:spcPts val="0"/>
              </a:spcBef>
              <a:buSzPct val="100000"/>
              <a:defRPr sz="1350"/>
            </a:lvl3pPr>
            <a:lvl4pPr lvl="3" rtl="0">
              <a:spcBef>
                <a:spcPts val="0"/>
              </a:spcBef>
              <a:buSzPct val="100000"/>
              <a:defRPr sz="1350"/>
            </a:lvl4pPr>
            <a:lvl5pPr lvl="4" rtl="0">
              <a:spcBef>
                <a:spcPts val="0"/>
              </a:spcBef>
              <a:buSzPct val="100000"/>
              <a:defRPr sz="1350"/>
            </a:lvl5pPr>
            <a:lvl6pPr lvl="5" rtl="0">
              <a:spcBef>
                <a:spcPts val="0"/>
              </a:spcBef>
              <a:buSzPct val="100000"/>
              <a:defRPr sz="1350"/>
            </a:lvl6pPr>
            <a:lvl7pPr lvl="6" rtl="0">
              <a:spcBef>
                <a:spcPts val="0"/>
              </a:spcBef>
              <a:buSzPct val="100000"/>
              <a:defRPr sz="1350"/>
            </a:lvl7pPr>
            <a:lvl8pPr lvl="7" rtl="0">
              <a:spcBef>
                <a:spcPts val="0"/>
              </a:spcBef>
              <a:buSzPct val="100000"/>
              <a:defRPr sz="1350"/>
            </a:lvl8pPr>
            <a:lvl9pPr lvl="8" rtl="0">
              <a:spcBef>
                <a:spcPts val="0"/>
              </a:spcBef>
              <a:buSzPct val="100000"/>
              <a:defRPr sz="1350"/>
            </a:lvl9pPr>
          </a:lstStyle>
          <a:p>
            <a:endParaRPr/>
          </a:p>
        </p:txBody>
      </p:sp>
      <p:pic>
        <p:nvPicPr>
          <p:cNvPr id="10"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0082" y="4785996"/>
            <a:ext cx="1560513" cy="82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904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‹Nº›</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‹Nº›</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‹Nº›</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4/27/2017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‹Nº›</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4/27/2017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‹Nº›</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4/27/2017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‹Nº›</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‹Nº›</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‹Nº›</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4/27/2017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‹Nº›</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 id="2147493467" r:id="rId12"/>
    <p:sldLayoutId id="2147493468" r:id="rId13"/>
    <p:sldLayoutId id="2147493470"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jpeg"/><Relationship Id="rId7" Type="http://schemas.openxmlformats.org/officeDocument/2006/relationships/diagramColors" Target="../diagrams/colors7.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jpeg"/><Relationship Id="rId7" Type="http://schemas.openxmlformats.org/officeDocument/2006/relationships/diagramColors" Target="../diagrams/colors8.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3.jpeg"/><Relationship Id="rId16" Type="http://schemas.openxmlformats.org/officeDocument/2006/relationships/diagramColors" Target="../diagrams/colors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financial.thomsonreuters.com/en/products/data-analytics/company-data/esg-research-data.html" TargetMode="External"/><Relationship Id="rId2" Type="http://schemas.openxmlformats.org/officeDocument/2006/relationships/slideLayout" Target="../slideLayouts/slideLayout13.xml"/><Relationship Id="rId1" Type="http://schemas.openxmlformats.org/officeDocument/2006/relationships/video" Target="https://www.youtube.com/embed/Yx3ZXyC8b3A" TargetMode="Externa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zeroproject.org/policy/training-and-placing-the-vulnerable-in-chile/" TargetMode="Externa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7.gi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jpeg"/><Relationship Id="rId7"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2" Type="http://schemas.openxmlformats.org/officeDocument/2006/relationships/hyperlink" Target="http://www.ilo.org/global/topics/disability-and-work/WCMS_370773/lang--es/index.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jpeg"/><Relationship Id="rId7" Type="http://schemas.openxmlformats.org/officeDocument/2006/relationships/diagramColors" Target="../diagrams/colors6.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35890" y="1517410"/>
            <a:ext cx="7772400" cy="950560"/>
          </a:xfrm>
        </p:spPr>
        <p:txBody>
          <a:bodyPr>
            <a:normAutofit/>
          </a:bodyPr>
          <a:lstStyle/>
          <a:p>
            <a:pPr algn="l">
              <a:lnSpc>
                <a:spcPts val="3300"/>
              </a:lnSpc>
            </a:pPr>
            <a:r>
              <a:rPr lang="es-ES" sz="2200" dirty="0">
                <a:solidFill>
                  <a:schemeClr val="tx2">
                    <a:lumMod val="60000"/>
                    <a:lumOff val="40000"/>
                  </a:schemeClr>
                </a:solidFill>
                <a:latin typeface="gobCL"/>
                <a:cs typeface="gobCL"/>
              </a:rPr>
              <a:t>Inclusión Laboral y Capacitación: </a:t>
            </a:r>
            <a:br>
              <a:rPr lang="es-ES" sz="2200" dirty="0">
                <a:solidFill>
                  <a:schemeClr val="tx2">
                    <a:lumMod val="60000"/>
                    <a:lumOff val="40000"/>
                  </a:schemeClr>
                </a:solidFill>
                <a:latin typeface="gobCL"/>
                <a:cs typeface="gobCL"/>
              </a:rPr>
            </a:br>
            <a:r>
              <a:rPr lang="es-ES" sz="3100" dirty="0">
                <a:solidFill>
                  <a:schemeClr val="tx2"/>
                </a:solidFill>
                <a:latin typeface="gobCL"/>
                <a:cs typeface="gobCL"/>
              </a:rPr>
              <a:t>LOS DESAFÍOS DE LA NUEVA LEGISLACIÓN </a:t>
            </a:r>
            <a:endParaRPr lang="es-ES" sz="2700" dirty="0">
              <a:solidFill>
                <a:schemeClr val="tx2"/>
              </a:solidFill>
              <a:latin typeface="gobCL"/>
              <a:cs typeface="gobCL"/>
            </a:endParaRPr>
          </a:p>
        </p:txBody>
      </p:sp>
      <p:pic>
        <p:nvPicPr>
          <p:cNvPr id="4" name="Imagen 3" descr="Macintosh HD:Users:valentinaaliaga:Desktop:Diego SECOM:Papelería:v1_CuentaPublica_plantilla:complemento-03.jpg"/>
          <p:cNvPicPr/>
          <p:nvPr/>
        </p:nvPicPr>
        <p:blipFill rotWithShape="1">
          <a:blip r:embed="rId2">
            <a:extLst>
              <a:ext uri="{28A0092B-C50C-407E-A947-70E740481C1C}">
                <a14:useLocalDpi xmlns:a14="http://schemas.microsoft.com/office/drawing/2010/main" val="0"/>
              </a:ext>
            </a:extLst>
          </a:blip>
          <a:srcRect l="9183" t="42417" r="8837" b="35330"/>
          <a:stretch/>
        </p:blipFill>
        <p:spPr bwMode="auto">
          <a:xfrm>
            <a:off x="685800" y="4912649"/>
            <a:ext cx="1365015" cy="240257"/>
          </a:xfrm>
          <a:prstGeom prst="rect">
            <a:avLst/>
          </a:prstGeom>
          <a:noFill/>
          <a:ln>
            <a:noFill/>
          </a:ln>
          <a:extLst>
            <a:ext uri="{53640926-AAD7-44D8-BBD7-CCE9431645EC}">
              <a14:shadowObscured xmlns:a14="http://schemas.microsoft.com/office/drawing/2010/main"/>
            </a:ext>
          </a:extLst>
        </p:spPr>
      </p:pic>
      <p:pic>
        <p:nvPicPr>
          <p:cNvPr id="5" name="Imagen 4"/>
          <p:cNvPicPr>
            <a:picLocks noChangeAspect="1"/>
          </p:cNvPicPr>
          <p:nvPr/>
        </p:nvPicPr>
        <p:blipFill>
          <a:blip r:embed="rId3"/>
          <a:stretch>
            <a:fillRect/>
          </a:stretch>
        </p:blipFill>
        <p:spPr>
          <a:xfrm>
            <a:off x="685801" y="0"/>
            <a:ext cx="1219200" cy="1226011"/>
          </a:xfrm>
          <a:prstGeom prst="rect">
            <a:avLst/>
          </a:prstGeom>
        </p:spPr>
      </p:pic>
      <p:sp>
        <p:nvSpPr>
          <p:cNvPr id="6" name="CuadroTexto 5"/>
          <p:cNvSpPr txBox="1"/>
          <p:nvPr/>
        </p:nvSpPr>
        <p:spPr>
          <a:xfrm>
            <a:off x="5976882" y="4232997"/>
            <a:ext cx="2895599" cy="723275"/>
          </a:xfrm>
          <a:prstGeom prst="rect">
            <a:avLst/>
          </a:prstGeom>
          <a:noFill/>
        </p:spPr>
        <p:txBody>
          <a:bodyPr wrap="square" rtlCol="0">
            <a:spAutoFit/>
          </a:bodyPr>
          <a:lstStyle/>
          <a:p>
            <a:r>
              <a:rPr lang="es-CO" sz="1000" dirty="0">
                <a:solidFill>
                  <a:schemeClr val="bg2">
                    <a:lumMod val="25000"/>
                  </a:schemeClr>
                </a:solidFill>
                <a:latin typeface="gobCL"/>
                <a:ea typeface="+mj-ea"/>
                <a:cs typeface="gobCL"/>
              </a:rPr>
              <a:t>Eliel Hasson</a:t>
            </a:r>
          </a:p>
          <a:p>
            <a:r>
              <a:rPr lang="es-CO" sz="1000" dirty="0">
                <a:solidFill>
                  <a:schemeClr val="bg2">
                    <a:lumMod val="25000"/>
                  </a:schemeClr>
                </a:solidFill>
                <a:latin typeface="gobCL"/>
                <a:ea typeface="+mj-ea"/>
                <a:cs typeface="gobCL"/>
              </a:rPr>
              <a:t>Jefe de Asuntos Internacionales</a:t>
            </a:r>
          </a:p>
          <a:p>
            <a:r>
              <a:rPr lang="es-CO" sz="1000" dirty="0">
                <a:solidFill>
                  <a:schemeClr val="bg2">
                    <a:lumMod val="25000"/>
                  </a:schemeClr>
                </a:solidFill>
                <a:latin typeface="gobCL"/>
                <a:ea typeface="+mj-ea"/>
                <a:cs typeface="gobCL"/>
              </a:rPr>
              <a:t>Ministerio del Trabajo y Previsión Social </a:t>
            </a:r>
          </a:p>
          <a:p>
            <a:r>
              <a:rPr lang="es-CO" sz="1100" dirty="0">
                <a:solidFill>
                  <a:schemeClr val="bg2">
                    <a:lumMod val="25000"/>
                  </a:schemeClr>
                </a:solidFill>
                <a:latin typeface="gobCL"/>
                <a:ea typeface="+mj-ea"/>
                <a:cs typeface="gobCL"/>
              </a:rPr>
              <a:t>Asunción, Paraguay, Abril 2017</a:t>
            </a:r>
          </a:p>
        </p:txBody>
      </p:sp>
      <p:sp>
        <p:nvSpPr>
          <p:cNvPr id="3" name="Rectángulo 2"/>
          <p:cNvSpPr/>
          <p:nvPr/>
        </p:nvSpPr>
        <p:spPr>
          <a:xfrm>
            <a:off x="524934" y="2794068"/>
            <a:ext cx="8347548" cy="1077218"/>
          </a:xfrm>
          <a:prstGeom prst="rect">
            <a:avLst/>
          </a:prstGeom>
        </p:spPr>
        <p:txBody>
          <a:bodyPr wrap="square">
            <a:spAutoFit/>
          </a:bodyPr>
          <a:lstStyle/>
          <a:p>
            <a:r>
              <a:rPr lang="es-ES" sz="1400" dirty="0">
                <a:solidFill>
                  <a:schemeClr val="accent1"/>
                </a:solidFill>
                <a:latin typeface="gobCL"/>
              </a:rPr>
              <a:t>“Segunda Reunión de los Grupos de Trabajo 2017 y </a:t>
            </a:r>
          </a:p>
          <a:p>
            <a:r>
              <a:rPr lang="es-ES" sz="1400" dirty="0">
                <a:solidFill>
                  <a:schemeClr val="accent1"/>
                </a:solidFill>
                <a:latin typeface="gobCL"/>
              </a:rPr>
              <a:t>Primera Preparatoria de la XX Conferencia Interamericana de Ministros de Trabajo de la OEA“</a:t>
            </a:r>
          </a:p>
          <a:p>
            <a:endParaRPr lang="es-ES" sz="1400" dirty="0">
              <a:solidFill>
                <a:schemeClr val="accent1"/>
              </a:solidFill>
              <a:latin typeface="gobCL"/>
            </a:endParaRPr>
          </a:p>
          <a:p>
            <a:r>
              <a:rPr lang="es-ES" sz="1100" dirty="0">
                <a:solidFill>
                  <a:srgbClr val="002060"/>
                </a:solidFill>
                <a:latin typeface="gobCL"/>
              </a:rPr>
              <a:t>Panel 2 – Igualdad Laboral, Eliminación de la Discriminación en el Empleo e Inclusión Laboral de Grupos en Situación de Vulnerabilidad –  Sub-Panel: Personas Con Discapacidad</a:t>
            </a:r>
            <a:endParaRPr lang="es-CL" sz="1100" dirty="0">
              <a:solidFill>
                <a:srgbClr val="002060"/>
              </a:solidFill>
              <a:latin typeface="gobCL"/>
            </a:endParaRPr>
          </a:p>
        </p:txBody>
      </p:sp>
      <p:sp>
        <p:nvSpPr>
          <p:cNvPr id="8" name="Rectángulo 7"/>
          <p:cNvSpPr/>
          <p:nvPr/>
        </p:nvSpPr>
        <p:spPr>
          <a:xfrm>
            <a:off x="3385078" y="478509"/>
            <a:ext cx="4484212" cy="276999"/>
          </a:xfrm>
          <a:prstGeom prst="rect">
            <a:avLst/>
          </a:prstGeom>
        </p:spPr>
        <p:txBody>
          <a:bodyPr wrap="square">
            <a:spAutoFit/>
          </a:bodyPr>
          <a:lstStyle/>
          <a:p>
            <a:pPr marR="28575" algn="ctr">
              <a:spcAft>
                <a:spcPts val="0"/>
              </a:spcAft>
              <a:tabLst>
                <a:tab pos="2743200" algn="ctr"/>
                <a:tab pos="5486400" algn="r"/>
                <a:tab pos="2743200" algn="ctr"/>
                <a:tab pos="5486400" algn="r"/>
              </a:tabLst>
            </a:pPr>
            <a:r>
              <a:rPr lang="es-ES" sz="1200" dirty="0">
                <a:solidFill>
                  <a:schemeClr val="accent1"/>
                </a:solidFill>
                <a:latin typeface="gobCL"/>
                <a:ea typeface="Times New Roman" panose="02020603050405020304" pitchFamily="18" charset="0"/>
              </a:rPr>
              <a:t>Consejo Interamericano para el Desarrollo Integral</a:t>
            </a:r>
            <a:endParaRPr lang="es-CL" sz="1200" dirty="0">
              <a:solidFill>
                <a:schemeClr val="accent1"/>
              </a:solidFill>
              <a:effectLst/>
              <a:latin typeface="gobCL"/>
              <a:ea typeface="Times New Roman" panose="02020603050405020304" pitchFamily="18" charset="0"/>
            </a:endParaRPr>
          </a:p>
        </p:txBody>
      </p:sp>
      <p:pic>
        <p:nvPicPr>
          <p:cNvPr id="4098" name="Picture 2" descr="OAS Seal with 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4866" y="188103"/>
            <a:ext cx="8604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Cid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8590" y="278241"/>
            <a:ext cx="95091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6125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9143999" cy="5143499"/>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marL="114300" algn="just" defTabSz="914400">
              <a:spcBef>
                <a:spcPts val="400"/>
              </a:spcBef>
              <a:buClr>
                <a:srgbClr val="93A299"/>
              </a:buClr>
              <a:buSzPct val="100000"/>
              <a:defRPr sz="1800"/>
            </a:pPr>
            <a:endParaRPr lang="es-ES" sz="1100" dirty="0">
              <a:solidFill>
                <a:srgbClr val="FFFFFF"/>
              </a:solidFill>
              <a:latin typeface="gobCL"/>
              <a:ea typeface="+mj-ea"/>
              <a:cs typeface="gobCL"/>
              <a:sym typeface="Calibri"/>
            </a:endParaRPr>
          </a:p>
          <a:p>
            <a:pPr marL="114300" algn="just" defTabSz="914400">
              <a:spcBef>
                <a:spcPts val="400"/>
              </a:spcBef>
              <a:buClr>
                <a:srgbClr val="93A299"/>
              </a:buClr>
              <a:buSzPct val="100000"/>
              <a:defRPr sz="1800"/>
            </a:pPr>
            <a:endParaRPr lang="es-ES" sz="1100" dirty="0">
              <a:solidFill>
                <a:srgbClr val="FFFFFF"/>
              </a:solidFill>
              <a:latin typeface="gobCL"/>
              <a:ea typeface="+mj-ea"/>
              <a:cs typeface="gobCL"/>
              <a:sym typeface="Calibri"/>
            </a:endParaRPr>
          </a:p>
          <a:p>
            <a:pPr marL="114300" algn="just" defTabSz="914400">
              <a:spcBef>
                <a:spcPts val="400"/>
              </a:spcBef>
              <a:buClr>
                <a:srgbClr val="93A299"/>
              </a:buClr>
              <a:buSzPct val="100000"/>
              <a:defRPr sz="1800"/>
            </a:pPr>
            <a:endParaRPr lang="es-ES" sz="1100" dirty="0">
              <a:solidFill>
                <a:srgbClr val="FFFFFF"/>
              </a:solidFill>
              <a:latin typeface="gobCL"/>
              <a:ea typeface="+mj-ea"/>
              <a:cs typeface="gobCL"/>
              <a:sym typeface="Calibri"/>
            </a:endParaRPr>
          </a:p>
          <a:p>
            <a:pPr marL="114300" algn="just" defTabSz="914400">
              <a:spcBef>
                <a:spcPts val="400"/>
              </a:spcBef>
              <a:buClr>
                <a:srgbClr val="93A299"/>
              </a:buClr>
              <a:buSzPct val="100000"/>
              <a:defRPr sz="1800"/>
            </a:pPr>
            <a:endParaRPr lang="es-ES" sz="1100" dirty="0">
              <a:solidFill>
                <a:srgbClr val="FFFFFF"/>
              </a:solidFill>
              <a:latin typeface="gobCL"/>
              <a:ea typeface="+mj-ea"/>
              <a:cs typeface="gobCL"/>
              <a:sym typeface="Calibri"/>
            </a:endParaRPr>
          </a:p>
          <a:p>
            <a:pPr marL="114300" algn="just" defTabSz="914400">
              <a:spcBef>
                <a:spcPts val="400"/>
              </a:spcBef>
              <a:buClr>
                <a:srgbClr val="93A299"/>
              </a:buClr>
              <a:buSzPct val="100000"/>
              <a:defRPr sz="1800"/>
            </a:pPr>
            <a:endParaRPr lang="es-ES" sz="1100" dirty="0">
              <a:solidFill>
                <a:srgbClr val="FFFFFF"/>
              </a:solidFill>
              <a:latin typeface="gobCL"/>
              <a:ea typeface="+mj-ea"/>
              <a:cs typeface="gobCL"/>
              <a:sym typeface="Calibri"/>
            </a:endParaRPr>
          </a:p>
          <a:p>
            <a:pPr marL="114300" algn="just" defTabSz="914400">
              <a:spcBef>
                <a:spcPts val="400"/>
              </a:spcBef>
              <a:buClr>
                <a:srgbClr val="93A299"/>
              </a:buClr>
              <a:buSzPct val="100000"/>
              <a:defRPr sz="1800"/>
            </a:pPr>
            <a:endParaRPr lang="es-ES" sz="1100" dirty="0">
              <a:solidFill>
                <a:srgbClr val="FFFFFF"/>
              </a:solidFill>
              <a:latin typeface="gobCL"/>
              <a:ea typeface="+mj-ea"/>
              <a:cs typeface="gobCL"/>
              <a:sym typeface="Calibri"/>
            </a:endParaRPr>
          </a:p>
          <a:p>
            <a:pPr marL="114300" algn="just" defTabSz="914400">
              <a:spcBef>
                <a:spcPts val="400"/>
              </a:spcBef>
              <a:buClr>
                <a:srgbClr val="93A299"/>
              </a:buClr>
              <a:buSzPct val="100000"/>
              <a:defRPr sz="1800"/>
            </a:pPr>
            <a:endParaRPr lang="es-ES" sz="1100" dirty="0">
              <a:solidFill>
                <a:srgbClr val="FFFFFF"/>
              </a:solidFill>
              <a:latin typeface="gobCL"/>
              <a:ea typeface="+mj-ea"/>
              <a:cs typeface="gobCL"/>
              <a:sym typeface="Calibri"/>
            </a:endParaRPr>
          </a:p>
          <a:p>
            <a:pPr marL="114300" algn="just" defTabSz="914400">
              <a:spcBef>
                <a:spcPts val="400"/>
              </a:spcBef>
              <a:buClr>
                <a:srgbClr val="93A299"/>
              </a:buClr>
              <a:buSzPct val="100000"/>
              <a:defRPr sz="1800"/>
            </a:pPr>
            <a:endParaRPr lang="es-ES" sz="1100" dirty="0">
              <a:solidFill>
                <a:srgbClr val="FFFFFF"/>
              </a:solidFill>
              <a:latin typeface="gobCL"/>
              <a:ea typeface="+mj-ea"/>
              <a:cs typeface="gobCL"/>
              <a:sym typeface="Calibri"/>
            </a:endParaRPr>
          </a:p>
          <a:p>
            <a:pPr marL="114300" algn="just" defTabSz="914400">
              <a:spcBef>
                <a:spcPts val="400"/>
              </a:spcBef>
              <a:buClr>
                <a:srgbClr val="93A299"/>
              </a:buClr>
              <a:buSzPct val="100000"/>
              <a:defRPr sz="1800"/>
            </a:pPr>
            <a:endParaRPr lang="es-ES" sz="1100" dirty="0">
              <a:solidFill>
                <a:srgbClr val="FFFFFF"/>
              </a:solidFill>
              <a:latin typeface="gobCL"/>
              <a:ea typeface="+mj-ea"/>
              <a:cs typeface="gobCL"/>
              <a:sym typeface="Calibri"/>
            </a:endParaRPr>
          </a:p>
          <a:p>
            <a:pPr marL="114300" algn="just" defTabSz="914400">
              <a:spcBef>
                <a:spcPts val="400"/>
              </a:spcBef>
              <a:buClr>
                <a:srgbClr val="93A299"/>
              </a:buClr>
              <a:buSzPct val="100000"/>
              <a:defRPr sz="1800"/>
            </a:pPr>
            <a:endParaRPr lang="es-ES" sz="1100" dirty="0">
              <a:solidFill>
                <a:srgbClr val="FFFFFF"/>
              </a:solidFill>
              <a:latin typeface="gobCL"/>
              <a:ea typeface="+mj-ea"/>
              <a:cs typeface="gobCL"/>
              <a:sym typeface="Calibri"/>
            </a:endParaRPr>
          </a:p>
          <a:p>
            <a:pPr marL="114300" algn="just" defTabSz="914400">
              <a:spcBef>
                <a:spcPts val="400"/>
              </a:spcBef>
              <a:buClr>
                <a:srgbClr val="93A299"/>
              </a:buClr>
              <a:buSzPct val="100000"/>
              <a:defRPr sz="1800"/>
            </a:pPr>
            <a:endParaRPr lang="es-ES" sz="1100" dirty="0">
              <a:solidFill>
                <a:srgbClr val="FFFFFF"/>
              </a:solidFill>
              <a:latin typeface="gobCL"/>
              <a:ea typeface="+mj-ea"/>
              <a:cs typeface="gobCL"/>
              <a:sym typeface="Calibri"/>
            </a:endParaRPr>
          </a:p>
          <a:p>
            <a:pPr marL="114300" algn="just" defTabSz="914400">
              <a:spcBef>
                <a:spcPts val="400"/>
              </a:spcBef>
              <a:buClr>
                <a:srgbClr val="93A299"/>
              </a:buClr>
              <a:buSzPct val="100000"/>
              <a:defRPr sz="1800"/>
            </a:pPr>
            <a:endParaRPr lang="es-ES" sz="1100" dirty="0">
              <a:solidFill>
                <a:srgbClr val="FFFFFF"/>
              </a:solidFill>
              <a:latin typeface="gobCL"/>
              <a:ea typeface="+mj-ea"/>
              <a:cs typeface="gobCL"/>
              <a:sym typeface="Calibri"/>
            </a:endParaRPr>
          </a:p>
          <a:p>
            <a:pPr marL="114300" algn="just" defTabSz="914400">
              <a:spcBef>
                <a:spcPts val="400"/>
              </a:spcBef>
              <a:buClr>
                <a:srgbClr val="93A299"/>
              </a:buClr>
              <a:buSzPct val="100000"/>
              <a:defRPr sz="1800"/>
            </a:pPr>
            <a:endParaRPr lang="es-ES" sz="1100" i="1" dirty="0">
              <a:solidFill>
                <a:srgbClr val="FFFFFF"/>
              </a:solidFill>
              <a:latin typeface="gobCL"/>
              <a:ea typeface="+mj-ea"/>
              <a:cs typeface="gobCL"/>
              <a:sym typeface="Calibri"/>
            </a:endParaRPr>
          </a:p>
        </p:txBody>
      </p:sp>
      <p:pic>
        <p:nvPicPr>
          <p:cNvPr id="4" name="Imagen 3" descr="Macintosh HD:Users:valentinaaliaga:Desktop:Diego SECOM:Papelería:v1_CuentaPublica_plantilla:complemento-03.jpg"/>
          <p:cNvPicPr/>
          <p:nvPr/>
        </p:nvPicPr>
        <p:blipFill rotWithShape="1">
          <a:blip r:embed="rId3">
            <a:alphaModFix/>
            <a:extLst>
              <a:ext uri="{28A0092B-C50C-407E-A947-70E740481C1C}">
                <a14:useLocalDpi xmlns:a14="http://schemas.microsoft.com/office/drawing/2010/main" val="0"/>
              </a:ext>
            </a:extLst>
          </a:blip>
          <a:srcRect l="9183" t="42417" r="8837" b="35330"/>
          <a:stretch/>
        </p:blipFill>
        <p:spPr bwMode="auto">
          <a:xfrm>
            <a:off x="685800" y="0"/>
            <a:ext cx="1365015" cy="240257"/>
          </a:xfrm>
          <a:prstGeom prst="rect">
            <a:avLst/>
          </a:prstGeom>
          <a:noFill/>
          <a:ln>
            <a:noFill/>
          </a:ln>
          <a:extLst>
            <a:ext uri="{53640926-AAD7-44D8-BBD7-CCE9431645EC}">
              <a14:shadowObscured xmlns:a14="http://schemas.microsoft.com/office/drawing/2010/main"/>
            </a:ext>
          </a:extLst>
        </p:spPr>
      </p:pic>
      <p:sp>
        <p:nvSpPr>
          <p:cNvPr id="21" name="Título 1"/>
          <p:cNvSpPr txBox="1">
            <a:spLocks/>
          </p:cNvSpPr>
          <p:nvPr/>
        </p:nvSpPr>
        <p:spPr>
          <a:xfrm>
            <a:off x="223532" y="421894"/>
            <a:ext cx="4054180" cy="7312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rgbClr val="FFFFFF"/>
                </a:solidFill>
                <a:latin typeface="gobCL"/>
                <a:cs typeface="gobCL"/>
              </a:rPr>
              <a:t>Medidas alternativas propuesta por Senadores</a:t>
            </a:r>
            <a:endParaRPr lang="es-ES" sz="3200" b="1" dirty="0">
              <a:solidFill>
                <a:srgbClr val="FFFFFF"/>
              </a:solidFill>
              <a:latin typeface="gobCL"/>
              <a:cs typeface="gobCL"/>
            </a:endParaRPr>
          </a:p>
        </p:txBody>
      </p:sp>
      <p:sp>
        <p:nvSpPr>
          <p:cNvPr id="22" name="Rectángulo 21"/>
          <p:cNvSpPr/>
          <p:nvPr/>
        </p:nvSpPr>
        <p:spPr>
          <a:xfrm>
            <a:off x="4645904" y="-1"/>
            <a:ext cx="4498095" cy="514349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S" b="1" dirty="0">
              <a:solidFill>
                <a:schemeClr val="tx2">
                  <a:lumMod val="60000"/>
                  <a:lumOff val="40000"/>
                </a:schemeClr>
              </a:solidFill>
              <a:latin typeface="gobCL"/>
              <a:cs typeface="gobCL"/>
            </a:endParaRPr>
          </a:p>
        </p:txBody>
      </p:sp>
      <p:sp>
        <p:nvSpPr>
          <p:cNvPr id="10" name="Título 1"/>
          <p:cNvSpPr txBox="1">
            <a:spLocks/>
          </p:cNvSpPr>
          <p:nvPr/>
        </p:nvSpPr>
        <p:spPr>
          <a:xfrm>
            <a:off x="257727" y="1731741"/>
            <a:ext cx="4201323" cy="63614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L" sz="1050" dirty="0">
                <a:solidFill>
                  <a:srgbClr val="FFFFFF"/>
                </a:solidFill>
                <a:latin typeface="gobCL"/>
                <a:cs typeface="gobCL"/>
                <a:sym typeface="Calibri"/>
              </a:rPr>
              <a:t>Las empresas que, por razones fundadas, no puedan cumplir total o parcialmente la obligación establecida, deberán darle cumplimiento en forma alternativa, ejecutando alguna de las siguientes medidas.</a:t>
            </a:r>
          </a:p>
          <a:p>
            <a:pPr algn="l"/>
            <a:endParaRPr lang="es-CL" sz="1050" dirty="0">
              <a:solidFill>
                <a:srgbClr val="FFFFFF"/>
              </a:solidFill>
              <a:latin typeface="gobCL"/>
              <a:cs typeface="gobCL"/>
              <a:sym typeface="Calibri"/>
            </a:endParaRPr>
          </a:p>
          <a:p>
            <a:pPr algn="l"/>
            <a:r>
              <a:rPr lang="es-CL" sz="1050" u="sng" dirty="0">
                <a:solidFill>
                  <a:srgbClr val="FFFFFF"/>
                </a:solidFill>
                <a:latin typeface="gobCL"/>
                <a:cs typeface="gobCL"/>
              </a:rPr>
              <a:t>Sólo se considerarán razones fundadas aquellas derivadas de la naturaleza de las funciones que desarrolla la empresa o la falta de personas interesadas en las ofertas de trabajo que se hayan formulado</a:t>
            </a:r>
            <a:endParaRPr lang="es-ES" sz="1050" u="sng" dirty="0">
              <a:solidFill>
                <a:srgbClr val="FFFFFF"/>
              </a:solidFill>
              <a:latin typeface="gobCL"/>
              <a:cs typeface="gobCL"/>
            </a:endParaRPr>
          </a:p>
        </p:txBody>
      </p:sp>
      <p:sp>
        <p:nvSpPr>
          <p:cNvPr id="11" name="Shape 43"/>
          <p:cNvSpPr/>
          <p:nvPr/>
        </p:nvSpPr>
        <p:spPr>
          <a:xfrm>
            <a:off x="223532" y="2877792"/>
            <a:ext cx="3815255" cy="2272417"/>
          </a:xfrm>
          <a:prstGeom prst="rect">
            <a:avLst/>
          </a:prstGeom>
          <a:ln w="3175">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L="114300" algn="just" defTabSz="914400">
              <a:spcBef>
                <a:spcPts val="400"/>
              </a:spcBef>
              <a:buClr>
                <a:srgbClr val="93A299"/>
              </a:buClr>
              <a:buSzPct val="100000"/>
              <a:defRPr sz="1800"/>
            </a:pPr>
            <a:endParaRPr lang="es-CL" sz="1900" dirty="0">
              <a:solidFill>
                <a:srgbClr val="002060"/>
              </a:solidFill>
              <a:latin typeface="Calibri"/>
              <a:ea typeface="Calibri"/>
              <a:cs typeface="Calibri"/>
              <a:sym typeface="Calibri"/>
            </a:endParaRPr>
          </a:p>
          <a:p>
            <a:pPr marL="114300" algn="just" defTabSz="914400">
              <a:spcBef>
                <a:spcPts val="400"/>
              </a:spcBef>
              <a:buClr>
                <a:srgbClr val="93A299"/>
              </a:buClr>
              <a:buSzPct val="100000"/>
              <a:defRPr sz="1800"/>
            </a:pPr>
            <a:r>
              <a:rPr lang="es-CL" sz="1200" b="1" dirty="0">
                <a:solidFill>
                  <a:schemeClr val="bg1"/>
                </a:solidFill>
                <a:latin typeface="gobCL"/>
                <a:ea typeface="+mj-ea"/>
                <a:cs typeface="gobCL"/>
                <a:sym typeface="Calibri"/>
              </a:rPr>
              <a:t>¿En que consiste?</a:t>
            </a:r>
            <a:endParaRPr lang="es-CL" sz="1050" dirty="0">
              <a:solidFill>
                <a:schemeClr val="bg1"/>
              </a:solidFill>
              <a:latin typeface="gobCL"/>
              <a:ea typeface="+mj-ea"/>
              <a:cs typeface="gobCL"/>
              <a:sym typeface="Calibri"/>
            </a:endParaRPr>
          </a:p>
          <a:p>
            <a:pPr marL="114300" algn="just" defTabSz="914400">
              <a:spcBef>
                <a:spcPts val="400"/>
              </a:spcBef>
              <a:buClr>
                <a:srgbClr val="93A299"/>
              </a:buClr>
              <a:buSzPct val="100000"/>
              <a:defRPr sz="1800"/>
            </a:pPr>
            <a:r>
              <a:rPr lang="es-ES" sz="1050" dirty="0">
                <a:solidFill>
                  <a:schemeClr val="bg1"/>
                </a:solidFill>
                <a:latin typeface="gobCL"/>
                <a:ea typeface="+mj-ea"/>
                <a:cs typeface="gobCL"/>
              </a:rPr>
              <a:t>1) </a:t>
            </a:r>
            <a:r>
              <a:rPr lang="es-CL" sz="1050" u="sng" dirty="0">
                <a:solidFill>
                  <a:schemeClr val="bg1"/>
                </a:solidFill>
                <a:latin typeface="gobCL"/>
                <a:ea typeface="+mj-ea"/>
                <a:cs typeface="gobCL"/>
              </a:rPr>
              <a:t>Celebrar contratos de prestación de servicios con empresas que tengan contratadas personas con discapacidad</a:t>
            </a:r>
            <a:r>
              <a:rPr lang="es-ES" sz="1050" dirty="0">
                <a:solidFill>
                  <a:schemeClr val="bg1"/>
                </a:solidFill>
                <a:latin typeface="gobCL"/>
                <a:ea typeface="+mj-ea"/>
                <a:cs typeface="gobCL"/>
              </a:rPr>
              <a:t>.</a:t>
            </a:r>
            <a:r>
              <a:rPr lang="es-CL" sz="1050" dirty="0">
                <a:solidFill>
                  <a:schemeClr val="bg1"/>
                </a:solidFill>
                <a:latin typeface="gobCL"/>
                <a:ea typeface="+mj-ea"/>
                <a:cs typeface="gobCL"/>
                <a:sym typeface="Calibri"/>
              </a:rPr>
              <a:t> </a:t>
            </a:r>
          </a:p>
          <a:p>
            <a:pPr marL="114300" algn="just" defTabSz="914400">
              <a:spcBef>
                <a:spcPts val="400"/>
              </a:spcBef>
              <a:buClr>
                <a:srgbClr val="93A299"/>
              </a:buClr>
              <a:buSzPct val="100000"/>
              <a:defRPr sz="1800"/>
            </a:pPr>
            <a:endParaRPr lang="es-CL" sz="1050" dirty="0">
              <a:solidFill>
                <a:schemeClr val="bg1"/>
              </a:solidFill>
              <a:latin typeface="gobCL"/>
              <a:ea typeface="+mj-ea"/>
              <a:cs typeface="gobCL"/>
              <a:sym typeface="Calibri"/>
            </a:endParaRPr>
          </a:p>
          <a:p>
            <a:pPr marL="114300" algn="just" defTabSz="914400">
              <a:spcBef>
                <a:spcPts val="400"/>
              </a:spcBef>
              <a:buClr>
                <a:srgbClr val="93A299"/>
              </a:buClr>
              <a:buSzPct val="100000"/>
              <a:defRPr sz="1800"/>
            </a:pPr>
            <a:r>
              <a:rPr lang="es-ES" sz="1050" dirty="0">
                <a:solidFill>
                  <a:schemeClr val="bg1"/>
                </a:solidFill>
                <a:latin typeface="gobCL"/>
                <a:ea typeface="+mj-ea"/>
                <a:cs typeface="gobCL"/>
              </a:rPr>
              <a:t>2) </a:t>
            </a:r>
            <a:r>
              <a:rPr lang="es-CL" sz="1050" u="sng" dirty="0">
                <a:solidFill>
                  <a:schemeClr val="bg1"/>
                </a:solidFill>
                <a:latin typeface="gobCL"/>
                <a:ea typeface="+mj-ea"/>
                <a:cs typeface="gobCL"/>
              </a:rPr>
              <a:t>Efectuar donaciones en dinero a proyectos o programas de asociaciones</a:t>
            </a:r>
            <a:r>
              <a:rPr lang="es-CL" sz="1050" dirty="0">
                <a:solidFill>
                  <a:schemeClr val="bg1"/>
                </a:solidFill>
                <a:latin typeface="gobCL"/>
                <a:ea typeface="+mj-ea"/>
                <a:cs typeface="gobCL"/>
              </a:rPr>
              <a:t>, corporaciones o fundaciones a las que se refiere el artículo 2 de la ley N° 19.885</a:t>
            </a:r>
            <a:r>
              <a:rPr lang="es-ES" sz="1050" dirty="0">
                <a:solidFill>
                  <a:schemeClr val="bg1"/>
                </a:solidFill>
                <a:latin typeface="gobCL"/>
                <a:ea typeface="+mj-ea"/>
                <a:cs typeface="gobCL"/>
              </a:rPr>
              <a:t>.</a:t>
            </a:r>
          </a:p>
          <a:p>
            <a:pPr marL="114300" algn="just" defTabSz="914400">
              <a:spcBef>
                <a:spcPts val="400"/>
              </a:spcBef>
              <a:buClr>
                <a:srgbClr val="93A299"/>
              </a:buClr>
              <a:buSzPct val="100000"/>
              <a:defRPr sz="1800"/>
            </a:pPr>
            <a:endParaRPr lang="es-ES" sz="1100" dirty="0">
              <a:solidFill>
                <a:srgbClr val="002060"/>
              </a:solidFill>
              <a:latin typeface="gobCL"/>
              <a:ea typeface="+mj-ea"/>
              <a:cs typeface="gobCL"/>
              <a:sym typeface="Calibri"/>
            </a:endParaRPr>
          </a:p>
          <a:p>
            <a:pPr marL="114300" algn="just" defTabSz="914400">
              <a:spcBef>
                <a:spcPts val="400"/>
              </a:spcBef>
              <a:buClr>
                <a:srgbClr val="93A299"/>
              </a:buClr>
              <a:buSzPct val="100000"/>
              <a:defRPr sz="1800"/>
            </a:pPr>
            <a:endParaRPr lang="es-CL" sz="1100" dirty="0">
              <a:solidFill>
                <a:srgbClr val="002060"/>
              </a:solidFill>
              <a:latin typeface="gobCL"/>
              <a:ea typeface="+mj-ea"/>
              <a:cs typeface="gobCL"/>
              <a:sym typeface="Calibri"/>
            </a:endParaRPr>
          </a:p>
        </p:txBody>
      </p:sp>
      <p:sp>
        <p:nvSpPr>
          <p:cNvPr id="9" name="CuadroTexto 8"/>
          <p:cNvSpPr txBox="1"/>
          <p:nvPr/>
        </p:nvSpPr>
        <p:spPr>
          <a:xfrm>
            <a:off x="4645904" y="1235534"/>
            <a:ext cx="4254314" cy="2477601"/>
          </a:xfrm>
          <a:prstGeom prst="rect">
            <a:avLst/>
          </a:prstGeom>
          <a:noFill/>
        </p:spPr>
        <p:txBody>
          <a:bodyPr wrap="square" rtlCol="0">
            <a:spAutoFit/>
          </a:bodyPr>
          <a:lstStyle/>
          <a:p>
            <a:pPr marL="114300" algn="just" defTabSz="914400">
              <a:spcBef>
                <a:spcPts val="400"/>
              </a:spcBef>
              <a:buClr>
                <a:srgbClr val="93A299"/>
              </a:buClr>
              <a:buSzPct val="100000"/>
              <a:defRPr sz="1800"/>
            </a:pPr>
            <a:r>
              <a:rPr lang="es-ES" sz="900" u="sng" dirty="0">
                <a:solidFill>
                  <a:srgbClr val="002060"/>
                </a:solidFill>
                <a:latin typeface="gobCL"/>
                <a:ea typeface="+mj-ea"/>
                <a:cs typeface="gobCL"/>
                <a:sym typeface="Calibri"/>
              </a:rPr>
              <a:t>Requisitos de las medidas</a:t>
            </a:r>
            <a:r>
              <a:rPr lang="es-ES" sz="900" dirty="0">
                <a:solidFill>
                  <a:srgbClr val="002060"/>
                </a:solidFill>
                <a:latin typeface="gobCL"/>
                <a:ea typeface="+mj-ea"/>
                <a:cs typeface="gobCL"/>
                <a:sym typeface="Calibri"/>
              </a:rPr>
              <a:t>: </a:t>
            </a:r>
          </a:p>
          <a:p>
            <a:pPr marL="114300" algn="just" defTabSz="914400">
              <a:spcBef>
                <a:spcPts val="400"/>
              </a:spcBef>
              <a:buClr>
                <a:srgbClr val="93A299"/>
              </a:buClr>
              <a:buSzPct val="100000"/>
              <a:defRPr sz="1800"/>
            </a:pPr>
            <a:endParaRPr lang="es-ES" sz="900" dirty="0">
              <a:solidFill>
                <a:srgbClr val="002060"/>
              </a:solidFill>
              <a:latin typeface="gobCL"/>
              <a:ea typeface="+mj-ea"/>
              <a:cs typeface="gobCL"/>
            </a:endParaRPr>
          </a:p>
          <a:p>
            <a:pPr marL="114300" algn="just" defTabSz="914400">
              <a:spcBef>
                <a:spcPts val="400"/>
              </a:spcBef>
              <a:buClr>
                <a:srgbClr val="93A299"/>
              </a:buClr>
              <a:buSzPct val="100000"/>
              <a:defRPr sz="1800"/>
            </a:pPr>
            <a:r>
              <a:rPr lang="es-ES" sz="900" dirty="0">
                <a:solidFill>
                  <a:srgbClr val="002060"/>
                </a:solidFill>
                <a:latin typeface="gobCL"/>
                <a:ea typeface="+mj-ea"/>
                <a:cs typeface="gobCL"/>
              </a:rPr>
              <a:t>a) </a:t>
            </a:r>
            <a:r>
              <a:rPr lang="es-CL" sz="900" dirty="0">
                <a:solidFill>
                  <a:srgbClr val="002060"/>
                </a:solidFill>
                <a:latin typeface="gobCL"/>
                <a:ea typeface="+mj-ea"/>
                <a:cs typeface="gobCL"/>
              </a:rPr>
              <a:t>El monto anual de los contratos celebrados no podrá ser inferior al equivalente a veinticuatro ingresos mínimos mensuales respecto de cada trabajador que debía ser contratado por la empresa</a:t>
            </a:r>
            <a:r>
              <a:rPr lang="es-ES" sz="900" dirty="0">
                <a:solidFill>
                  <a:srgbClr val="002060"/>
                </a:solidFill>
                <a:latin typeface="gobCL"/>
                <a:ea typeface="+mj-ea"/>
                <a:cs typeface="gobCL"/>
              </a:rPr>
              <a:t>.</a:t>
            </a:r>
          </a:p>
          <a:p>
            <a:pPr marL="114300" algn="just" defTabSz="914400">
              <a:spcBef>
                <a:spcPts val="400"/>
              </a:spcBef>
              <a:buClr>
                <a:srgbClr val="93A299"/>
              </a:buClr>
              <a:buSzPct val="100000"/>
              <a:defRPr sz="1800"/>
            </a:pPr>
            <a:endParaRPr lang="es-ES" sz="900" dirty="0">
              <a:solidFill>
                <a:srgbClr val="002060"/>
              </a:solidFill>
              <a:latin typeface="gobCL"/>
              <a:ea typeface="+mj-ea"/>
              <a:cs typeface="gobCL"/>
            </a:endParaRPr>
          </a:p>
          <a:p>
            <a:pPr marL="114300" algn="just" defTabSz="914400">
              <a:spcBef>
                <a:spcPts val="400"/>
              </a:spcBef>
              <a:buClr>
                <a:srgbClr val="93A299"/>
              </a:buClr>
              <a:buSzPct val="100000"/>
              <a:defRPr sz="1800"/>
            </a:pPr>
            <a:r>
              <a:rPr lang="es-ES" sz="900" dirty="0">
                <a:solidFill>
                  <a:srgbClr val="002060"/>
                </a:solidFill>
                <a:latin typeface="gobCL"/>
                <a:ea typeface="+mj-ea"/>
                <a:cs typeface="gobCL"/>
              </a:rPr>
              <a:t>b) </a:t>
            </a:r>
            <a:r>
              <a:rPr lang="es-CL" sz="900" i="1" dirty="0">
                <a:solidFill>
                  <a:srgbClr val="002060"/>
                </a:solidFill>
                <a:latin typeface="gobCL"/>
                <a:ea typeface="+mj-ea"/>
                <a:cs typeface="gobCL"/>
              </a:rPr>
              <a:t>Las donaciones deberán dirigirse a proyectos o programas de asociaciones, corporaciones o fundaciones  cuyo objeto social incluya la capacitación, rehabilitación, promoción y fomento para la creación de empleos, contratación o inserción laboral de las personas con discapacidad</a:t>
            </a:r>
          </a:p>
          <a:p>
            <a:pPr marL="114300" algn="just" defTabSz="914400">
              <a:spcBef>
                <a:spcPts val="400"/>
              </a:spcBef>
              <a:buClr>
                <a:srgbClr val="93A299"/>
              </a:buClr>
              <a:buSzPct val="100000"/>
              <a:defRPr sz="1800"/>
            </a:pPr>
            <a:endParaRPr lang="es-CL" sz="900" dirty="0">
              <a:solidFill>
                <a:srgbClr val="002060"/>
              </a:solidFill>
              <a:latin typeface="gobCL"/>
              <a:ea typeface="+mj-ea"/>
              <a:cs typeface="gobCL"/>
            </a:endParaRPr>
          </a:p>
          <a:p>
            <a:pPr marL="114300" algn="just" defTabSz="914400">
              <a:spcBef>
                <a:spcPts val="400"/>
              </a:spcBef>
              <a:buClr>
                <a:srgbClr val="93A299"/>
              </a:buClr>
              <a:buSzPct val="100000"/>
              <a:defRPr sz="1800"/>
            </a:pPr>
            <a:r>
              <a:rPr lang="es-CL" sz="900" dirty="0">
                <a:solidFill>
                  <a:srgbClr val="002060"/>
                </a:solidFill>
                <a:latin typeface="gobCL"/>
                <a:ea typeface="+mj-ea"/>
                <a:cs typeface="gobCL"/>
              </a:rPr>
              <a:t>c) El monto anual de las donaciones efectuadas no podrá ser inferior al equivalente a veinticuatro ingresos mínimos mensuales ni superior a doce veces el límite  máximo imponible establecido en el artículo 16 del decreto ley Nº 3.500, de 1980, respecto de cada trabajador que debía ser contratado por la empresa.</a:t>
            </a:r>
            <a:endParaRPr lang="es-ES" sz="900" dirty="0">
              <a:solidFill>
                <a:srgbClr val="002060"/>
              </a:solidFill>
              <a:latin typeface="gobCL"/>
              <a:ea typeface="+mj-ea"/>
              <a:cs typeface="gobCL"/>
            </a:endParaRPr>
          </a:p>
        </p:txBody>
      </p:sp>
    </p:spTree>
    <p:extLst>
      <p:ext uri="{BB962C8B-B14F-4D97-AF65-F5344CB8AC3E}">
        <p14:creationId xmlns:p14="http://schemas.microsoft.com/office/powerpoint/2010/main" val="388803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Imagen 3" descr="Macintosh HD:Users:valentinaaliaga:Desktop:Diego SECOM:Papelería:v1_CuentaPublica_plantilla:complemento-03.jpg"/>
          <p:cNvPicPr/>
          <p:nvPr/>
        </p:nvPicPr>
        <p:blipFill rotWithShape="1">
          <a:blip r:embed="rId3">
            <a:alphaModFix amt="60000"/>
            <a:extLst>
              <a:ext uri="{28A0092B-C50C-407E-A947-70E740481C1C}">
                <a14:useLocalDpi xmlns:a14="http://schemas.microsoft.com/office/drawing/2010/main" val="0"/>
              </a:ext>
            </a:extLst>
          </a:blip>
          <a:srcRect l="9183" t="42417" r="8837" b="35330"/>
          <a:stretch/>
        </p:blipFill>
        <p:spPr bwMode="auto">
          <a:xfrm>
            <a:off x="685800" y="0"/>
            <a:ext cx="1365015" cy="240257"/>
          </a:xfrm>
          <a:prstGeom prst="rect">
            <a:avLst/>
          </a:prstGeom>
          <a:noFill/>
          <a:ln>
            <a:noFill/>
          </a:ln>
          <a:extLst>
            <a:ext uri="{53640926-AAD7-44D8-BBD7-CCE9431645EC}">
              <a14:shadowObscured xmlns:a14="http://schemas.microsoft.com/office/drawing/2010/main"/>
            </a:ext>
          </a:extLst>
        </p:spPr>
      </p:pic>
      <p:sp>
        <p:nvSpPr>
          <p:cNvPr id="15" name="Título 1"/>
          <p:cNvSpPr txBox="1">
            <a:spLocks/>
          </p:cNvSpPr>
          <p:nvPr/>
        </p:nvSpPr>
        <p:spPr>
          <a:xfrm>
            <a:off x="112338" y="240257"/>
            <a:ext cx="7772400" cy="58128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2700"/>
              </a:lnSpc>
            </a:pPr>
            <a:r>
              <a:rPr lang="es-CL" sz="2400" dirty="0">
                <a:solidFill>
                  <a:schemeClr val="tx2"/>
                </a:solidFill>
                <a:latin typeface="gobCL"/>
                <a:cs typeface="gobCL"/>
              </a:rPr>
              <a:t>                </a:t>
            </a:r>
            <a:r>
              <a:rPr lang="es-CL" sz="2000" dirty="0">
                <a:solidFill>
                  <a:schemeClr val="tx2"/>
                </a:solidFill>
                <a:latin typeface="gobCL"/>
                <a:cs typeface="gobCL"/>
              </a:rPr>
              <a:t>Características del Sistema en el Sector Público</a:t>
            </a:r>
          </a:p>
        </p:txBody>
      </p:sp>
      <p:graphicFrame>
        <p:nvGraphicFramePr>
          <p:cNvPr id="2" name="Diagrama 1"/>
          <p:cNvGraphicFramePr/>
          <p:nvPr>
            <p:extLst>
              <p:ext uri="{D42A27DB-BD31-4B8C-83A1-F6EECF244321}">
                <p14:modId xmlns:p14="http://schemas.microsoft.com/office/powerpoint/2010/main" val="3728839857"/>
              </p:ext>
            </p:extLst>
          </p:nvPr>
        </p:nvGraphicFramePr>
        <p:xfrm>
          <a:off x="430522" y="821542"/>
          <a:ext cx="8284527" cy="36983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23288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Imagen 3" descr="Macintosh HD:Users:valentinaaliaga:Desktop:Diego SECOM:Papelería:v1_CuentaPublica_plantilla:complemento-03.jpg"/>
          <p:cNvPicPr/>
          <p:nvPr/>
        </p:nvPicPr>
        <p:blipFill rotWithShape="1">
          <a:blip r:embed="rId3">
            <a:alphaModFix amt="60000"/>
            <a:extLst>
              <a:ext uri="{28A0092B-C50C-407E-A947-70E740481C1C}">
                <a14:useLocalDpi xmlns:a14="http://schemas.microsoft.com/office/drawing/2010/main" val="0"/>
              </a:ext>
            </a:extLst>
          </a:blip>
          <a:srcRect l="9183" t="42417" r="8837" b="35330"/>
          <a:stretch/>
        </p:blipFill>
        <p:spPr bwMode="auto">
          <a:xfrm>
            <a:off x="685800" y="0"/>
            <a:ext cx="1365015" cy="240257"/>
          </a:xfrm>
          <a:prstGeom prst="rect">
            <a:avLst/>
          </a:prstGeom>
          <a:noFill/>
          <a:ln>
            <a:noFill/>
          </a:ln>
          <a:extLst>
            <a:ext uri="{53640926-AAD7-44D8-BBD7-CCE9431645EC}">
              <a14:shadowObscured xmlns:a14="http://schemas.microsoft.com/office/drawing/2010/main"/>
            </a:ext>
          </a:extLst>
        </p:spPr>
      </p:pic>
      <p:sp>
        <p:nvSpPr>
          <p:cNvPr id="15" name="Título 1"/>
          <p:cNvSpPr txBox="1">
            <a:spLocks/>
          </p:cNvSpPr>
          <p:nvPr/>
        </p:nvSpPr>
        <p:spPr>
          <a:xfrm>
            <a:off x="112338" y="311020"/>
            <a:ext cx="7772400" cy="51052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2700"/>
              </a:lnSpc>
            </a:pPr>
            <a:r>
              <a:rPr lang="es-CL" sz="2400" dirty="0">
                <a:solidFill>
                  <a:schemeClr val="tx2"/>
                </a:solidFill>
                <a:latin typeface="gobCL"/>
                <a:cs typeface="gobCL"/>
              </a:rPr>
              <a:t>                </a:t>
            </a:r>
            <a:r>
              <a:rPr lang="es-CL" sz="2000" dirty="0">
                <a:solidFill>
                  <a:schemeClr val="tx2"/>
                </a:solidFill>
                <a:latin typeface="gobCL"/>
                <a:cs typeface="gobCL"/>
              </a:rPr>
              <a:t>Características del Sistema en el Sector Privado</a:t>
            </a:r>
          </a:p>
        </p:txBody>
      </p:sp>
      <p:graphicFrame>
        <p:nvGraphicFramePr>
          <p:cNvPr id="2" name="Diagrama 1"/>
          <p:cNvGraphicFramePr/>
          <p:nvPr>
            <p:extLst>
              <p:ext uri="{D42A27DB-BD31-4B8C-83A1-F6EECF244321}">
                <p14:modId xmlns:p14="http://schemas.microsoft.com/office/powerpoint/2010/main" val="3982233351"/>
              </p:ext>
            </p:extLst>
          </p:nvPr>
        </p:nvGraphicFramePr>
        <p:xfrm>
          <a:off x="430522" y="821542"/>
          <a:ext cx="8284527" cy="36983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30339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Macintosh HD:Users:valentinaaliaga:Desktop:Diego SECOM:Papelería:v1_CuentaPublica_plantilla:complemento-03.jpg"/>
          <p:cNvPicPr/>
          <p:nvPr/>
        </p:nvPicPr>
        <p:blipFill rotWithShape="1">
          <a:blip r:embed="rId2">
            <a:alphaModFix amt="60000"/>
            <a:extLst>
              <a:ext uri="{28A0092B-C50C-407E-A947-70E740481C1C}">
                <a14:useLocalDpi xmlns:a14="http://schemas.microsoft.com/office/drawing/2010/main" val="0"/>
              </a:ext>
            </a:extLst>
          </a:blip>
          <a:srcRect l="9183" t="42417" r="8837" b="35330"/>
          <a:stretch/>
        </p:blipFill>
        <p:spPr bwMode="auto">
          <a:xfrm>
            <a:off x="685800" y="0"/>
            <a:ext cx="1365015" cy="240257"/>
          </a:xfrm>
          <a:prstGeom prst="rect">
            <a:avLst/>
          </a:prstGeom>
          <a:noFill/>
          <a:ln>
            <a:noFill/>
          </a:ln>
          <a:extLst>
            <a:ext uri="{53640926-AAD7-44D8-BBD7-CCE9431645EC}">
              <a14:shadowObscured xmlns:a14="http://schemas.microsoft.com/office/drawing/2010/main"/>
            </a:ext>
          </a:extLst>
        </p:spPr>
      </p:pic>
      <p:sp>
        <p:nvSpPr>
          <p:cNvPr id="15" name="Título 1"/>
          <p:cNvSpPr txBox="1">
            <a:spLocks/>
          </p:cNvSpPr>
          <p:nvPr/>
        </p:nvSpPr>
        <p:spPr>
          <a:xfrm>
            <a:off x="301523" y="133910"/>
            <a:ext cx="8527165" cy="138884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2700"/>
              </a:lnSpc>
            </a:pPr>
            <a:r>
              <a:rPr lang="es-ES" sz="2000" dirty="0">
                <a:solidFill>
                  <a:schemeClr val="tx2"/>
                </a:solidFill>
                <a:latin typeface="gobCL"/>
                <a:cs typeface="gobCL"/>
              </a:rPr>
              <a:t>No sólo acceso, debe haber inclusión real y sostenible</a:t>
            </a:r>
          </a:p>
          <a:p>
            <a:pPr algn="l">
              <a:lnSpc>
                <a:spcPts val="2700"/>
              </a:lnSpc>
            </a:pPr>
            <a:r>
              <a:rPr lang="es-ES" sz="2000" dirty="0">
                <a:solidFill>
                  <a:schemeClr val="tx2"/>
                </a:solidFill>
                <a:latin typeface="gobCL"/>
                <a:cs typeface="gobCL"/>
              </a:rPr>
              <a:t> </a:t>
            </a:r>
          </a:p>
          <a:p>
            <a:pPr algn="l">
              <a:lnSpc>
                <a:spcPts val="2700"/>
              </a:lnSpc>
            </a:pPr>
            <a:r>
              <a:rPr lang="es-ES" sz="3500" dirty="0">
                <a:solidFill>
                  <a:schemeClr val="tx2"/>
                </a:solidFill>
                <a:latin typeface="gobCL"/>
                <a:cs typeface="gobCL"/>
              </a:rPr>
              <a:t>¿Qué más estamos haciendo?</a:t>
            </a:r>
          </a:p>
        </p:txBody>
      </p:sp>
      <p:pic>
        <p:nvPicPr>
          <p:cNvPr id="1026" name="Picture 2" descr="Resultado de imagen para + capa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6830" y="1511193"/>
            <a:ext cx="3505200" cy="125730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Resultado de imagen para aprendices"/>
          <p:cNvSpPr>
            <a:spLocks noChangeAspect="1" noChangeArrowheads="1"/>
          </p:cNvSpPr>
          <p:nvPr/>
        </p:nvSpPr>
        <p:spPr bwMode="auto">
          <a:xfrm>
            <a:off x="406952" y="235579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7" name="Imagen 6"/>
          <p:cNvPicPr>
            <a:picLocks noChangeAspect="1"/>
          </p:cNvPicPr>
          <p:nvPr/>
        </p:nvPicPr>
        <p:blipFill>
          <a:blip r:embed="rId4"/>
          <a:stretch>
            <a:fillRect/>
          </a:stretch>
        </p:blipFill>
        <p:spPr>
          <a:xfrm>
            <a:off x="46870" y="3512425"/>
            <a:ext cx="2438400" cy="762000"/>
          </a:xfrm>
          <a:prstGeom prst="rect">
            <a:avLst/>
          </a:prstGeom>
        </p:spPr>
      </p:pic>
      <p:sp>
        <p:nvSpPr>
          <p:cNvPr id="2" name="AutoShape 2" descr="Resultado de imagen para becas laborales sence"/>
          <p:cNvSpPr>
            <a:spLocks noChangeAspect="1" noChangeArrowheads="1"/>
          </p:cNvSpPr>
          <p:nvPr/>
        </p:nvSpPr>
        <p:spPr bwMode="auto">
          <a:xfrm>
            <a:off x="2646527" y="374102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30" name="Picture 6" descr="Resultado de imagen para becas laborales se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6836" y="3478718"/>
            <a:ext cx="3048000" cy="9525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2485270" y="3770835"/>
            <a:ext cx="1815353" cy="523220"/>
          </a:xfrm>
          <a:prstGeom prst="rect">
            <a:avLst/>
          </a:prstGeom>
          <a:noFill/>
        </p:spPr>
        <p:txBody>
          <a:bodyPr wrap="square" rtlCol="0">
            <a:spAutoFit/>
          </a:bodyPr>
          <a:lstStyle/>
          <a:p>
            <a:pPr algn="ctr"/>
            <a:r>
              <a:rPr lang="es-CO" sz="1400" dirty="0">
                <a:solidFill>
                  <a:schemeClr val="tx2"/>
                </a:solidFill>
                <a:latin typeface="gobCL"/>
                <a:ea typeface="+mj-ea"/>
                <a:cs typeface="gobCL"/>
              </a:rPr>
              <a:t>PROEMPLEO, Servicios Sociales </a:t>
            </a:r>
          </a:p>
        </p:txBody>
      </p:sp>
      <p:pic>
        <p:nvPicPr>
          <p:cNvPr id="8" name="Imagen 7"/>
          <p:cNvPicPr>
            <a:picLocks noChangeAspect="1"/>
          </p:cNvPicPr>
          <p:nvPr/>
        </p:nvPicPr>
        <p:blipFill>
          <a:blip r:embed="rId6"/>
          <a:stretch>
            <a:fillRect/>
          </a:stretch>
        </p:blipFill>
        <p:spPr>
          <a:xfrm>
            <a:off x="866370" y="1608158"/>
            <a:ext cx="1932557" cy="1573769"/>
          </a:xfrm>
          <a:prstGeom prst="rect">
            <a:avLst/>
          </a:prstGeom>
        </p:spPr>
      </p:pic>
      <p:pic>
        <p:nvPicPr>
          <p:cNvPr id="11" name="Imagen 10"/>
          <p:cNvPicPr>
            <a:picLocks noChangeAspect="1"/>
          </p:cNvPicPr>
          <p:nvPr/>
        </p:nvPicPr>
        <p:blipFill>
          <a:blip r:embed="rId7"/>
          <a:stretch>
            <a:fillRect/>
          </a:stretch>
        </p:blipFill>
        <p:spPr>
          <a:xfrm>
            <a:off x="6741043" y="2475964"/>
            <a:ext cx="1826221" cy="848150"/>
          </a:xfrm>
          <a:prstGeom prst="rect">
            <a:avLst/>
          </a:prstGeom>
        </p:spPr>
      </p:pic>
    </p:spTree>
    <p:extLst>
      <p:ext uri="{BB962C8B-B14F-4D97-AF65-F5344CB8AC3E}">
        <p14:creationId xmlns:p14="http://schemas.microsoft.com/office/powerpoint/2010/main" val="1707955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709326" y="1582258"/>
            <a:ext cx="7131300" cy="2166510"/>
          </a:xfrm>
        </p:spPr>
        <p:txBody>
          <a:bodyPr>
            <a:normAutofit fontScale="25000" lnSpcReduction="20000"/>
          </a:bodyPr>
          <a:lstStyle/>
          <a:p>
            <a:r>
              <a:rPr lang="es-ES" sz="3600" dirty="0">
                <a:latin typeface="gobCL"/>
              </a:rPr>
              <a:t>Porque entendemos que las prácticas socialmente responsables en el ámbito de la inclusión social permitirán a las organizaciones estar a la vanguardia y que el desarrollo de una cultura inclusiva en nuestro país es tarea de todos y todas, presentamos esta iniciativa única en América Latina.</a:t>
            </a:r>
          </a:p>
          <a:p>
            <a:endParaRPr lang="es-ES" sz="3600" dirty="0">
              <a:latin typeface="gobCL"/>
            </a:endParaRPr>
          </a:p>
          <a:p>
            <a:r>
              <a:rPr lang="es-ES" sz="3600" u="sng" dirty="0">
                <a:latin typeface="gobCL"/>
              </a:rPr>
              <a:t>El Sello Chile Inclusivo es un reconocimiento que entrega el Estado de Chile a través del Servicio Nacional de la Discapacidad, SENADIS, a las instituciones públicas y privadas que, sin importar su tamaño, realicen </a:t>
            </a:r>
            <a:r>
              <a:rPr lang="es-ES" sz="3600" b="1" u="sng" dirty="0">
                <a:latin typeface="gobCL"/>
              </a:rPr>
              <a:t>medidas de acción positiva </a:t>
            </a:r>
            <a:r>
              <a:rPr lang="es-ES" sz="3600" u="sng" dirty="0">
                <a:latin typeface="gobCL"/>
              </a:rPr>
              <a:t>hacia la inclusión social de las personas en situación de discapacidad, de acuerdo a las siguientes clasificaciones</a:t>
            </a:r>
            <a:r>
              <a:rPr lang="es-ES" sz="3600" dirty="0">
                <a:latin typeface="gobCL"/>
              </a:rPr>
              <a:t>:</a:t>
            </a:r>
          </a:p>
          <a:p>
            <a:endParaRPr lang="es-ES" sz="3600" dirty="0">
              <a:latin typeface="gobCL"/>
            </a:endParaRPr>
          </a:p>
          <a:p>
            <a:endParaRPr lang="es-ES" sz="3600" dirty="0">
              <a:latin typeface="gobCL"/>
            </a:endParaRPr>
          </a:p>
          <a:p>
            <a:pPr lvl="1"/>
            <a:r>
              <a:rPr lang="es-ES" sz="3200" u="sng" dirty="0">
                <a:latin typeface="gobCL"/>
              </a:rPr>
              <a:t>Sello Chile Inclusivo </a:t>
            </a:r>
            <a:r>
              <a:rPr lang="es-ES" sz="3200" b="1" u="sng" dirty="0">
                <a:latin typeface="gobCL"/>
              </a:rPr>
              <a:t>Instituciones Públicas</a:t>
            </a:r>
            <a:r>
              <a:rPr lang="es-ES" sz="3200" dirty="0">
                <a:latin typeface="gobCL"/>
              </a:rPr>
              <a:t>: Reconoce a las instituciones Públicas según la Inclusión Laboral de Personas en situación de Discapacidad, la Accesibilidad del Entorno Físico y la Accesibilidad del sitio Web.</a:t>
            </a:r>
          </a:p>
          <a:p>
            <a:pPr lvl="1"/>
            <a:endParaRPr lang="es-ES" sz="3200" dirty="0">
              <a:latin typeface="gobCL"/>
            </a:endParaRPr>
          </a:p>
          <a:p>
            <a:pPr lvl="1"/>
            <a:r>
              <a:rPr lang="es-ES" sz="3200" u="sng" dirty="0">
                <a:latin typeface="gobCL"/>
              </a:rPr>
              <a:t>Sello Chile Inclusivo </a:t>
            </a:r>
            <a:r>
              <a:rPr lang="es-ES" sz="3200" b="1" u="sng" dirty="0">
                <a:latin typeface="gobCL"/>
              </a:rPr>
              <a:t>Mediana y Gran Empresa</a:t>
            </a:r>
            <a:r>
              <a:rPr lang="es-ES" sz="3200" dirty="0">
                <a:latin typeface="gobCL"/>
              </a:rPr>
              <a:t>: Reconoce a la Mediana y Gran Empresa según su ejemplaridad en la Inclusión Laboral de Personas en situación de Discapacidad, la Accesibilidad del Entorno Físico y la Accesibilidad del sitio Web.</a:t>
            </a:r>
          </a:p>
          <a:p>
            <a:pPr lvl="1"/>
            <a:endParaRPr lang="es-ES" sz="3200" dirty="0">
              <a:latin typeface="gobCL"/>
            </a:endParaRPr>
          </a:p>
          <a:p>
            <a:pPr lvl="1"/>
            <a:r>
              <a:rPr lang="es-ES" sz="3200" u="sng" dirty="0">
                <a:latin typeface="gobCL"/>
              </a:rPr>
              <a:t>Sello Chile Inclusivo </a:t>
            </a:r>
            <a:r>
              <a:rPr lang="es-ES" sz="3200" b="1" u="sng" dirty="0">
                <a:latin typeface="gobCL"/>
              </a:rPr>
              <a:t>MYPES</a:t>
            </a:r>
            <a:r>
              <a:rPr lang="es-ES" sz="3200" dirty="0">
                <a:latin typeface="gobCL"/>
              </a:rPr>
              <a:t>: Reconoce y asesora a las Micro y Pequeñas Empresas para la Inclusión Laboral de Personas en situación de Discapacidad, la Accesibilidad del Entorno Físico y la Accesibilidad del sitio Web.</a:t>
            </a:r>
          </a:p>
          <a:p>
            <a:pPr lvl="1"/>
            <a:endParaRPr lang="es-ES" sz="3200" dirty="0">
              <a:latin typeface="gobCL"/>
            </a:endParaRPr>
          </a:p>
          <a:p>
            <a:pPr lvl="1"/>
            <a:r>
              <a:rPr lang="es-ES" sz="3200" u="sng" dirty="0">
                <a:latin typeface="gobCL"/>
              </a:rPr>
              <a:t>Sello Chile Inclusivo </a:t>
            </a:r>
            <a:r>
              <a:rPr lang="es-ES" sz="3200" b="1" u="sng" dirty="0">
                <a:latin typeface="gobCL"/>
              </a:rPr>
              <a:t>Espacios Públicos</a:t>
            </a:r>
            <a:r>
              <a:rPr lang="es-ES" sz="3200" dirty="0">
                <a:latin typeface="gobCL"/>
              </a:rPr>
              <a:t>: Reconoce</a:t>
            </a:r>
            <a:r>
              <a:rPr lang="es-ES" sz="3600" dirty="0">
                <a:latin typeface="gobCL"/>
              </a:rPr>
              <a:t>, a través de sus instituciones responsables, la Accesibilidad Universal de : Parques, Reservas Naturales, Plazas, Museos y más</a:t>
            </a:r>
            <a:r>
              <a:rPr lang="es-ES" dirty="0">
                <a:latin typeface="gobCL"/>
              </a:rPr>
              <a:t>.</a:t>
            </a:r>
          </a:p>
          <a:p>
            <a:pPr lvl="1"/>
            <a:endParaRPr lang="es-ES" dirty="0">
              <a:latin typeface="gobCL"/>
            </a:endParaRPr>
          </a:p>
          <a:p>
            <a:pPr lvl="1"/>
            <a:endParaRPr lang="es-ES" dirty="0">
              <a:latin typeface="gobCL"/>
            </a:endParaRPr>
          </a:p>
          <a:p>
            <a:pPr lvl="1"/>
            <a:endParaRPr lang="es-ES" dirty="0">
              <a:latin typeface="gobCL"/>
            </a:endParaRPr>
          </a:p>
          <a:p>
            <a:pPr marL="457200" lvl="1" indent="0">
              <a:buNone/>
            </a:pPr>
            <a:r>
              <a:rPr lang="es-ES" dirty="0">
                <a:latin typeface="gobCL"/>
              </a:rPr>
              <a:t>http://www.sellochileinclusivo.cl/sello/sello.html</a:t>
            </a:r>
          </a:p>
        </p:txBody>
      </p:sp>
      <p:pic>
        <p:nvPicPr>
          <p:cNvPr id="5122" name="Picture 2" descr="Resultado de imagen para senadis ayudas tecn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177" y="170772"/>
            <a:ext cx="2792818" cy="146110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5701" y="3896178"/>
            <a:ext cx="1417675" cy="936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058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69"/>
        <p:cNvGrpSpPr/>
        <p:nvPr/>
      </p:nvGrpSpPr>
      <p:grpSpPr>
        <a:xfrm>
          <a:off x="0" y="0"/>
          <a:ext cx="0" cy="0"/>
          <a:chOff x="0" y="0"/>
          <a:chExt cx="0" cy="0"/>
        </a:xfrm>
      </p:grpSpPr>
      <p:pic>
        <p:nvPicPr>
          <p:cNvPr id="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5655" y="2593872"/>
            <a:ext cx="1502699" cy="389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5598114" y="2988268"/>
            <a:ext cx="2160240" cy="461665"/>
          </a:xfrm>
          <a:prstGeom prst="rect">
            <a:avLst/>
          </a:prstGeom>
        </p:spPr>
        <p:txBody>
          <a:bodyPr wrap="square">
            <a:spAutoFit/>
          </a:bodyPr>
          <a:lstStyle/>
          <a:p>
            <a:pPr algn="r" fontAlgn="base"/>
            <a:r>
              <a:rPr lang="en-US" sz="800" dirty="0">
                <a:solidFill>
                  <a:schemeClr val="tx1">
                    <a:lumMod val="65000"/>
                    <a:lumOff val="35000"/>
                  </a:schemeClr>
                </a:solidFill>
                <a:latin typeface="gobCL"/>
                <a:cs typeface="Gisha" panose="020B0502040204020203" pitchFamily="34" charset="-79"/>
              </a:rPr>
              <a:t>Conference 2017 “Employment, work, vocational education &amp; training”</a:t>
            </a:r>
          </a:p>
          <a:p>
            <a:pPr algn="r" fontAlgn="base"/>
            <a:r>
              <a:rPr lang="en-US" sz="800" dirty="0">
                <a:solidFill>
                  <a:schemeClr val="tx1">
                    <a:lumMod val="65000"/>
                    <a:lumOff val="35000"/>
                  </a:schemeClr>
                </a:solidFill>
                <a:latin typeface="gobCL"/>
                <a:cs typeface="Gisha" panose="020B0502040204020203" pitchFamily="34" charset="-79"/>
              </a:rPr>
              <a:t>22–24 February 2017, Vienna.</a:t>
            </a:r>
          </a:p>
        </p:txBody>
      </p:sp>
      <p:pic>
        <p:nvPicPr>
          <p:cNvPr id="12291" name="Picture 3" descr="C:\Users\moliva\AppData\Local\Microsoft\Windows\Temporary Internet Files\Content.Outlook\PLQUHQON\Logo Mintrab AL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614" y="2831818"/>
            <a:ext cx="1164711" cy="1056393"/>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C:\Users\moliva\AppData\Local\Microsoft\Windows\Temporary Internet Files\Content.Outlook\PLQUHQON\logo alta resoluc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4948" y="2983658"/>
            <a:ext cx="816050" cy="752715"/>
          </a:xfrm>
          <a:prstGeom prst="rect">
            <a:avLst/>
          </a:prstGeom>
          <a:noFill/>
          <a:extLst>
            <a:ext uri="{909E8E84-426E-40DD-AFC4-6F175D3DCCD1}">
              <a14:hiddenFill xmlns:a14="http://schemas.microsoft.com/office/drawing/2010/main">
                <a:solidFill>
                  <a:srgbClr val="FFFFFF"/>
                </a:solidFill>
              </a14:hiddenFill>
            </a:ext>
          </a:extLst>
        </p:spPr>
      </p:pic>
      <p:sp>
        <p:nvSpPr>
          <p:cNvPr id="4" name="3 Título"/>
          <p:cNvSpPr>
            <a:spLocks noGrp="1"/>
          </p:cNvSpPr>
          <p:nvPr>
            <p:ph type="ctrTitle"/>
          </p:nvPr>
        </p:nvSpPr>
        <p:spPr>
          <a:xfrm>
            <a:off x="1997325" y="667572"/>
            <a:ext cx="5149350" cy="1430586"/>
          </a:xfrm>
          <a:solidFill>
            <a:schemeClr val="accent1"/>
          </a:solidFill>
        </p:spPr>
        <p:txBody>
          <a:bodyPr>
            <a:normAutofit fontScale="90000"/>
          </a:bodyPr>
          <a:lstStyle/>
          <a:p>
            <a:r>
              <a:rPr lang="es-CL" sz="2000" dirty="0">
                <a:latin typeface="gobCL"/>
              </a:rPr>
              <a:t>Programa +Capaz </a:t>
            </a:r>
            <a:br>
              <a:rPr lang="es-CL" sz="2000" dirty="0">
                <a:latin typeface="gobCL"/>
              </a:rPr>
            </a:br>
            <a:r>
              <a:rPr lang="es-CL" sz="2000" dirty="0">
                <a:latin typeface="gobCL"/>
              </a:rPr>
              <a:t>Línea para personas en situación de discapacidad</a:t>
            </a:r>
            <a:br>
              <a:rPr lang="es-CL" dirty="0"/>
            </a:br>
            <a:br>
              <a:rPr lang="es-CL" sz="2100" dirty="0"/>
            </a:br>
            <a:endParaRPr lang="es-CL" sz="1500" dirty="0"/>
          </a:p>
        </p:txBody>
      </p:sp>
    </p:spTree>
    <p:extLst>
      <p:ext uri="{BB962C8B-B14F-4D97-AF65-F5344CB8AC3E}">
        <p14:creationId xmlns:p14="http://schemas.microsoft.com/office/powerpoint/2010/main" val="1930311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1900650" y="528735"/>
            <a:ext cx="5533668" cy="49573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s-CL" sz="2000" dirty="0">
                <a:latin typeface="gobCL"/>
              </a:rPr>
              <a:t>Chile: Discapacidad e Inclusión Laboral</a:t>
            </a:r>
            <a:endParaRPr lang="es-ES" sz="2000" dirty="0">
              <a:latin typeface="gobCL"/>
            </a:endParaRPr>
          </a:p>
        </p:txBody>
      </p:sp>
      <p:sp>
        <p:nvSpPr>
          <p:cNvPr id="2" name="1 Rectángulo"/>
          <p:cNvSpPr/>
          <p:nvPr/>
        </p:nvSpPr>
        <p:spPr>
          <a:xfrm>
            <a:off x="729797" y="2146599"/>
            <a:ext cx="3078480" cy="938719"/>
          </a:xfrm>
          <a:prstGeom prst="rect">
            <a:avLst/>
          </a:prstGeom>
        </p:spPr>
        <p:txBody>
          <a:bodyPr wrap="square">
            <a:spAutoFit/>
          </a:bodyPr>
          <a:lstStyle/>
          <a:p>
            <a:r>
              <a:rPr lang="es-ES" sz="1100" dirty="0">
                <a:latin typeface="gobCL"/>
                <a:cs typeface="Angsana New" panose="02020603050405020304" pitchFamily="18" charset="-34"/>
              </a:rPr>
              <a:t>20) “…presentaremos detalladamente un plan de capacitación de inserción laboral y educacional que beneficiará a 150.000 jóvenes, incluyendo especialmente a jóvenes en situación de discapacidad.”</a:t>
            </a:r>
          </a:p>
        </p:txBody>
      </p:sp>
      <p:pic>
        <p:nvPicPr>
          <p:cNvPr id="5" name="9 Marcador de contenido"/>
          <p:cNvPicPr>
            <a:picLocks noChangeAspect="1"/>
          </p:cNvPicPr>
          <p:nvPr/>
        </p:nvPicPr>
        <p:blipFill rotWithShape="1">
          <a:blip r:embed="rId2">
            <a:extLst>
              <a:ext uri="{28A0092B-C50C-407E-A947-70E740481C1C}">
                <a14:useLocalDpi xmlns:a14="http://schemas.microsoft.com/office/drawing/2010/main" val="0"/>
              </a:ext>
            </a:extLst>
          </a:blip>
          <a:srcRect b="-5867"/>
          <a:stretch/>
        </p:blipFill>
        <p:spPr>
          <a:xfrm>
            <a:off x="4476207" y="1558834"/>
            <a:ext cx="3727267" cy="2751909"/>
          </a:xfrm>
          <a:prstGeom prst="rect">
            <a:avLst/>
          </a:prstGeom>
        </p:spPr>
      </p:pic>
      <p:sp>
        <p:nvSpPr>
          <p:cNvPr id="6" name="object 16"/>
          <p:cNvSpPr/>
          <p:nvPr/>
        </p:nvSpPr>
        <p:spPr>
          <a:xfrm>
            <a:off x="651716" y="1435698"/>
            <a:ext cx="3333881" cy="371837"/>
          </a:xfrm>
          <a:custGeom>
            <a:avLst/>
            <a:gdLst/>
            <a:ahLst/>
            <a:cxnLst/>
            <a:rect l="l" t="t" r="r" b="b"/>
            <a:pathLst>
              <a:path w="7776845" h="504050">
                <a:moveTo>
                  <a:pt x="7614792" y="0"/>
                </a:moveTo>
                <a:lnTo>
                  <a:pt x="0" y="0"/>
                </a:lnTo>
                <a:lnTo>
                  <a:pt x="0" y="504050"/>
                </a:lnTo>
                <a:lnTo>
                  <a:pt x="7614792" y="504050"/>
                </a:lnTo>
                <a:lnTo>
                  <a:pt x="7614792" y="0"/>
                </a:lnTo>
                <a:close/>
              </a:path>
            </a:pathLst>
          </a:custGeom>
          <a:solidFill>
            <a:srgbClr val="006CBC"/>
          </a:solidFill>
        </p:spPr>
        <p:txBody>
          <a:bodyPr wrap="square" lIns="0" tIns="0" rIns="0" bIns="0" rtlCol="0">
            <a:noAutofit/>
          </a:bodyPr>
          <a:lstStyle/>
          <a:p>
            <a:pPr algn="ctr"/>
            <a:r>
              <a:rPr lang="es-ES" dirty="0">
                <a:latin typeface="Century Gothic" panose="020B0502020202020204" pitchFamily="34" charset="0"/>
              </a:rPr>
              <a:t>  </a:t>
            </a:r>
            <a:r>
              <a:rPr lang="es-ES" dirty="0">
                <a:solidFill>
                  <a:schemeClr val="bg1"/>
                </a:solidFill>
                <a:latin typeface="Century Gothic" panose="020B0502020202020204" pitchFamily="34" charset="0"/>
              </a:rPr>
              <a:t>Medida Presidencial </a:t>
            </a:r>
            <a:endParaRPr sz="2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910651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404037" y="1513691"/>
            <a:ext cx="4352261" cy="3270960"/>
          </a:xfrm>
          <a:prstGeom prst="rect">
            <a:avLst/>
          </a:prstGeom>
        </p:spPr>
        <p:txBody>
          <a:bodyPr vert="horz" lIns="68569" tIns="68569" rIns="68569" bIns="68569" rtlCol="0" anchor="t" anchorCtr="0">
            <a:noAutofit/>
          </a:bodyPr>
          <a:lstStyle/>
          <a:p>
            <a:pPr>
              <a:buNone/>
            </a:pPr>
            <a:r>
              <a:rPr lang="es-CL" sz="1200" u="sng" dirty="0">
                <a:latin typeface="gobCL"/>
                <a:cs typeface="Gisha" panose="020B0502040204020203" pitchFamily="34" charset="-79"/>
              </a:rPr>
              <a:t>Objetivo</a:t>
            </a:r>
            <a:endParaRPr lang="en" sz="1200" u="sng" dirty="0">
              <a:latin typeface="gobCL"/>
              <a:cs typeface="Gisha" panose="020B0502040204020203" pitchFamily="34" charset="-79"/>
            </a:endParaRPr>
          </a:p>
          <a:p>
            <a:pPr lvl="0">
              <a:buNone/>
            </a:pPr>
            <a:r>
              <a:rPr lang="es-CL" sz="1000" dirty="0">
                <a:latin typeface="gobCL"/>
                <a:cs typeface="Gisha" panose="020B0502040204020203" pitchFamily="34" charset="-79"/>
              </a:rPr>
              <a:t>Dotar a las personas en situación de discapacidad de cualificación técnica y</a:t>
            </a:r>
          </a:p>
          <a:p>
            <a:pPr lvl="0">
              <a:buNone/>
            </a:pPr>
            <a:r>
              <a:rPr lang="es-CL" sz="1000" dirty="0">
                <a:latin typeface="gobCL"/>
                <a:cs typeface="Gisha" panose="020B0502040204020203" pitchFamily="34" charset="-79"/>
              </a:rPr>
              <a:t>habilidades transversales para poder acceder en igualdad de oportunidades</a:t>
            </a:r>
          </a:p>
          <a:p>
            <a:pPr lvl="0">
              <a:buNone/>
            </a:pPr>
            <a:r>
              <a:rPr lang="es-CL" sz="1000" dirty="0">
                <a:latin typeface="gobCL"/>
                <a:cs typeface="Gisha" panose="020B0502040204020203" pitchFamily="34" charset="-79"/>
              </a:rPr>
              <a:t>al mercado laboral</a:t>
            </a:r>
          </a:p>
          <a:p>
            <a:pPr lvl="0">
              <a:buNone/>
            </a:pPr>
            <a:endParaRPr lang="es-CL" sz="1100" dirty="0">
              <a:latin typeface="gobCL"/>
              <a:cs typeface="Gisha" panose="020B0502040204020203" pitchFamily="34" charset="-79"/>
            </a:endParaRPr>
          </a:p>
          <a:p>
            <a:pPr lvl="0">
              <a:buNone/>
            </a:pPr>
            <a:r>
              <a:rPr lang="es-CL" sz="1100" u="sng" dirty="0">
                <a:latin typeface="gobCL"/>
                <a:cs typeface="Gisha" panose="020B0502040204020203" pitchFamily="34" charset="-79"/>
              </a:rPr>
              <a:t>Modelo de trabajo</a:t>
            </a:r>
            <a:endParaRPr lang="es-CL" sz="1050" dirty="0">
              <a:latin typeface="gobCL"/>
              <a:cs typeface="Gisha" panose="020B0502040204020203" pitchFamily="34" charset="-79"/>
            </a:endParaRPr>
          </a:p>
          <a:p>
            <a:pPr marL="214313" indent="-214313">
              <a:buFontTx/>
              <a:buChar char="-"/>
            </a:pPr>
            <a:r>
              <a:rPr lang="es-CL" sz="1000" dirty="0">
                <a:latin typeface="gobCL"/>
                <a:cs typeface="Gisha" panose="020B0502040204020203" pitchFamily="34" charset="-79"/>
              </a:rPr>
              <a:t>Capacitación en oficios</a:t>
            </a:r>
          </a:p>
          <a:p>
            <a:pPr marL="214313" indent="-214313">
              <a:buFontTx/>
              <a:buChar char="-"/>
            </a:pPr>
            <a:r>
              <a:rPr lang="es-CL" sz="1000" dirty="0">
                <a:latin typeface="gobCL"/>
                <a:cs typeface="Gisha" panose="020B0502040204020203" pitchFamily="34" charset="-79"/>
              </a:rPr>
              <a:t>Inclusión laboral</a:t>
            </a:r>
          </a:p>
          <a:p>
            <a:pPr lvl="0">
              <a:buNone/>
            </a:pPr>
            <a:endParaRPr lang="es-CL" sz="1100" dirty="0">
              <a:latin typeface="gobCL"/>
              <a:cs typeface="Gisha" panose="020B0502040204020203" pitchFamily="34" charset="-79"/>
            </a:endParaRPr>
          </a:p>
          <a:p>
            <a:pPr>
              <a:buNone/>
            </a:pPr>
            <a:r>
              <a:rPr lang="es-CL" sz="1100" u="sng" dirty="0">
                <a:latin typeface="gobCL"/>
                <a:cs typeface="Gisha" panose="020B0502040204020203" pitchFamily="34" charset="-79"/>
              </a:rPr>
              <a:t>Articulación de actores</a:t>
            </a:r>
            <a:endParaRPr lang="en" sz="1100" u="sng" dirty="0">
              <a:latin typeface="gobCL"/>
              <a:cs typeface="Gisha" panose="020B0502040204020203" pitchFamily="34" charset="-79"/>
            </a:endParaRPr>
          </a:p>
          <a:p>
            <a:pPr>
              <a:buNone/>
            </a:pPr>
            <a:r>
              <a:rPr lang="es-CL" sz="1000" dirty="0">
                <a:latin typeface="gobCL"/>
              </a:rPr>
              <a:t>Contamos con un sistema de diseño y monitoreo Público – Privado </a:t>
            </a:r>
          </a:p>
          <a:p>
            <a:pPr>
              <a:buNone/>
            </a:pPr>
            <a:endParaRPr lang="es-CL" sz="1000" dirty="0">
              <a:latin typeface="gobCL"/>
            </a:endParaRPr>
          </a:p>
          <a:p>
            <a:pPr>
              <a:buNone/>
            </a:pPr>
            <a:endParaRPr lang="es-CL" sz="1000" dirty="0">
              <a:latin typeface="gobCL"/>
            </a:endParaRPr>
          </a:p>
          <a:p>
            <a:pPr lvl="0">
              <a:buNone/>
            </a:pPr>
            <a:endParaRPr lang="es-CL" sz="1100" dirty="0">
              <a:latin typeface="Gisha" panose="020B0502040204020203" pitchFamily="34" charset="-79"/>
              <a:cs typeface="Gisha" panose="020B0502040204020203" pitchFamily="34" charset="-79"/>
            </a:endParaRPr>
          </a:p>
        </p:txBody>
      </p:sp>
      <p:sp>
        <p:nvSpPr>
          <p:cNvPr id="235" name="Shape 235"/>
          <p:cNvSpPr txBox="1">
            <a:spLocks noGrp="1"/>
          </p:cNvSpPr>
          <p:nvPr>
            <p:ph type="title"/>
          </p:nvPr>
        </p:nvSpPr>
        <p:spPr>
          <a:xfrm>
            <a:off x="2332074" y="391259"/>
            <a:ext cx="3586690" cy="6714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68569" tIns="68569" rIns="68569" bIns="68569" rtlCol="0" anchor="b" anchorCtr="0">
            <a:noAutofit/>
          </a:bodyPr>
          <a:lstStyle/>
          <a:p>
            <a:pPr defTabSz="342900" fontAlgn="base">
              <a:spcBef>
                <a:spcPct val="0"/>
              </a:spcBef>
              <a:spcAft>
                <a:spcPct val="0"/>
              </a:spcAft>
            </a:pPr>
            <a:r>
              <a:rPr lang="es-ES" sz="2400" dirty="0">
                <a:solidFill>
                  <a:schemeClr val="tx1">
                    <a:lumMod val="85000"/>
                    <a:lumOff val="15000"/>
                  </a:schemeClr>
                </a:solidFill>
                <a:latin typeface="gobCL"/>
                <a:ea typeface="ヒラギノ角ゴ Pro W3" charset="-128"/>
                <a:cs typeface="Arial"/>
                <a:sym typeface="Arial"/>
              </a:rPr>
              <a:t>Nuestro Programa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5627" y="1853933"/>
            <a:ext cx="2962142" cy="191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3933" y="4021667"/>
            <a:ext cx="1665531" cy="62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4804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7572" y="1458423"/>
            <a:ext cx="2422024" cy="767326"/>
          </a:xfrm>
          <a:prstGeom prst="rect">
            <a:avLst/>
          </a:prstGeom>
        </p:spPr>
        <p:txBody>
          <a:bodyPr vert="horz" lIns="68569" tIns="68569" rIns="68569" bIns="68569" rtlCol="0" anchor="t" anchorCtr="0">
            <a:noAutofit/>
          </a:bodyPr>
          <a:lstStyle/>
          <a:p>
            <a:pPr>
              <a:buNone/>
            </a:pPr>
            <a:r>
              <a:rPr lang="en" b="1" dirty="0">
                <a:latin typeface="gobCL"/>
                <a:cs typeface="Gisha" panose="020B0502040204020203" pitchFamily="34" charset="-79"/>
              </a:rPr>
              <a:t>¿Quiénes?</a:t>
            </a:r>
          </a:p>
          <a:p>
            <a:pPr lvl="0">
              <a:buNone/>
            </a:pPr>
            <a:r>
              <a:rPr lang="es-CL" sz="1100" dirty="0">
                <a:latin typeface="gobCL"/>
                <a:cs typeface="Gisha" panose="020B0502040204020203" pitchFamily="34" charset="-79"/>
              </a:rPr>
              <a:t>Mujeres y hombres en situación de</a:t>
            </a:r>
          </a:p>
          <a:p>
            <a:pPr lvl="0">
              <a:buNone/>
            </a:pPr>
            <a:r>
              <a:rPr lang="es-CL" sz="1100" dirty="0">
                <a:latin typeface="gobCL"/>
                <a:cs typeface="Gisha" panose="020B0502040204020203" pitchFamily="34" charset="-79"/>
              </a:rPr>
              <a:t>discapacidad de origen diverso</a:t>
            </a:r>
          </a:p>
        </p:txBody>
      </p:sp>
      <p:sp>
        <p:nvSpPr>
          <p:cNvPr id="230" name="Shape 230"/>
          <p:cNvSpPr txBox="1">
            <a:spLocks noGrp="1"/>
          </p:cNvSpPr>
          <p:nvPr>
            <p:ph type="body" idx="2"/>
          </p:nvPr>
        </p:nvSpPr>
        <p:spPr>
          <a:xfrm>
            <a:off x="662635" y="2345643"/>
            <a:ext cx="2476030" cy="1339800"/>
          </a:xfrm>
          <a:prstGeom prst="rect">
            <a:avLst/>
          </a:prstGeom>
        </p:spPr>
        <p:txBody>
          <a:bodyPr vert="horz" lIns="68569" tIns="68569" rIns="68569" bIns="68569" rtlCol="0" anchor="t" anchorCtr="0">
            <a:noAutofit/>
          </a:bodyPr>
          <a:lstStyle/>
          <a:p>
            <a:pPr>
              <a:buNone/>
            </a:pPr>
            <a:r>
              <a:rPr lang="en" b="1" dirty="0">
                <a:latin typeface="gobCL"/>
                <a:cs typeface="Gisha" panose="020B0502040204020203" pitchFamily="34" charset="-79"/>
              </a:rPr>
              <a:t>Edad</a:t>
            </a:r>
            <a:endParaRPr lang="en" sz="1800" b="1" dirty="0">
              <a:latin typeface="gobCL"/>
              <a:cs typeface="Gisha" panose="020B0502040204020203" pitchFamily="34" charset="-79"/>
            </a:endParaRPr>
          </a:p>
          <a:p>
            <a:pPr defTabSz="342900" fontAlgn="base">
              <a:spcBef>
                <a:spcPct val="0"/>
              </a:spcBef>
              <a:spcAft>
                <a:spcPct val="0"/>
              </a:spcAft>
              <a:buNone/>
            </a:pPr>
            <a:r>
              <a:rPr lang="es-ES" sz="1100" dirty="0">
                <a:latin typeface="gobCL"/>
                <a:cs typeface="Gisha" panose="020B0502040204020203" pitchFamily="34" charset="-79"/>
              </a:rPr>
              <a:t>Entre 18 y 50 años de edad*</a:t>
            </a:r>
          </a:p>
        </p:txBody>
      </p:sp>
      <p:sp>
        <p:nvSpPr>
          <p:cNvPr id="231" name="Shape 231"/>
          <p:cNvSpPr txBox="1">
            <a:spLocks noGrp="1"/>
          </p:cNvSpPr>
          <p:nvPr>
            <p:ph type="body" idx="3"/>
          </p:nvPr>
        </p:nvSpPr>
        <p:spPr>
          <a:xfrm>
            <a:off x="808075" y="3322700"/>
            <a:ext cx="2863702" cy="879988"/>
          </a:xfrm>
          <a:prstGeom prst="rect">
            <a:avLst/>
          </a:prstGeom>
        </p:spPr>
        <p:txBody>
          <a:bodyPr vert="horz" lIns="68569" tIns="68569" rIns="68569" bIns="68569" rtlCol="0" anchor="t" anchorCtr="0">
            <a:noAutofit/>
          </a:bodyPr>
          <a:lstStyle/>
          <a:p>
            <a:pPr>
              <a:buNone/>
            </a:pPr>
            <a:r>
              <a:rPr lang="en" sz="1100" dirty="0">
                <a:latin typeface="gobCL"/>
                <a:cs typeface="Gisha" panose="020B0502040204020203" pitchFamily="34" charset="-79"/>
              </a:rPr>
              <a:t>*Focalización: </a:t>
            </a:r>
          </a:p>
          <a:p>
            <a:pPr defTabSz="342900" fontAlgn="base">
              <a:spcBef>
                <a:spcPct val="0"/>
              </a:spcBef>
              <a:spcAft>
                <a:spcPct val="0"/>
              </a:spcAft>
              <a:buNone/>
            </a:pPr>
            <a:r>
              <a:rPr lang="es-ES" sz="800" dirty="0">
                <a:latin typeface="gobCL"/>
                <a:cs typeface="Gisha" panose="020B0502040204020203" pitchFamily="34" charset="-79"/>
              </a:rPr>
              <a:t>En un inicio,  jóvenes y 80% más vulnerable de la población.</a:t>
            </a:r>
          </a:p>
          <a:p>
            <a:pPr defTabSz="342900" fontAlgn="base">
              <a:spcBef>
                <a:spcPct val="0"/>
              </a:spcBef>
              <a:spcAft>
                <a:spcPct val="0"/>
              </a:spcAft>
              <a:buNone/>
            </a:pPr>
            <a:r>
              <a:rPr lang="es-ES" sz="800" dirty="0">
                <a:latin typeface="gobCL"/>
                <a:cs typeface="Gisha" panose="020B0502040204020203" pitchFamily="34" charset="-79"/>
              </a:rPr>
              <a:t>Actualmente, se eliminaron estos criterios, ampliando la</a:t>
            </a:r>
          </a:p>
          <a:p>
            <a:pPr defTabSz="342900" fontAlgn="base">
              <a:spcBef>
                <a:spcPct val="0"/>
              </a:spcBef>
              <a:spcAft>
                <a:spcPct val="0"/>
              </a:spcAft>
              <a:buNone/>
            </a:pPr>
            <a:r>
              <a:rPr lang="es-ES" sz="800" dirty="0">
                <a:latin typeface="gobCL"/>
                <a:cs typeface="Gisha" panose="020B0502040204020203" pitchFamily="34" charset="-79"/>
              </a:rPr>
              <a:t>cobertura.</a:t>
            </a:r>
          </a:p>
          <a:p>
            <a:pPr>
              <a:buNone/>
            </a:pPr>
            <a:endParaRPr sz="1200" dirty="0">
              <a:latin typeface="Gisha" panose="020B0502040204020203" pitchFamily="34" charset="-79"/>
              <a:cs typeface="Gisha" panose="020B0502040204020203" pitchFamily="34" charset="-79"/>
            </a:endParaRPr>
          </a:p>
        </p:txBody>
      </p:sp>
      <p:sp>
        <p:nvSpPr>
          <p:cNvPr id="232" name="Shape 232"/>
          <p:cNvSpPr txBox="1">
            <a:spLocks noGrp="1"/>
          </p:cNvSpPr>
          <p:nvPr>
            <p:ph type="body" idx="1"/>
          </p:nvPr>
        </p:nvSpPr>
        <p:spPr>
          <a:xfrm>
            <a:off x="3059832" y="1707654"/>
            <a:ext cx="2612920" cy="1609704"/>
          </a:xfrm>
          <a:prstGeom prst="rect">
            <a:avLst/>
          </a:prstGeom>
        </p:spPr>
        <p:txBody>
          <a:bodyPr vert="horz" lIns="68569" tIns="68569" rIns="68569" bIns="68569" rtlCol="0" anchor="t" anchorCtr="0">
            <a:noAutofit/>
          </a:bodyPr>
          <a:lstStyle/>
          <a:p>
            <a:pPr>
              <a:buNone/>
            </a:pPr>
            <a:r>
              <a:rPr lang="en" b="1" dirty="0">
                <a:latin typeface="gobCL"/>
                <a:cs typeface="Gisha" panose="020B0502040204020203" pitchFamily="34" charset="-79"/>
              </a:rPr>
              <a:t>Situación laboral</a:t>
            </a:r>
          </a:p>
          <a:p>
            <a:pPr defTabSz="342900" fontAlgn="base">
              <a:spcBef>
                <a:spcPct val="0"/>
              </a:spcBef>
              <a:spcAft>
                <a:spcPct val="0"/>
              </a:spcAft>
              <a:buNone/>
            </a:pPr>
            <a:r>
              <a:rPr lang="es-ES" sz="900" dirty="0">
                <a:latin typeface="gobCL"/>
                <a:cs typeface="Gisha" panose="020B0502040204020203" pitchFamily="34" charset="-79"/>
              </a:rPr>
              <a:t>Personas que cuenten con nula o escasa</a:t>
            </a:r>
          </a:p>
          <a:p>
            <a:pPr defTabSz="342900" fontAlgn="base">
              <a:spcBef>
                <a:spcPct val="0"/>
              </a:spcBef>
              <a:spcAft>
                <a:spcPct val="0"/>
              </a:spcAft>
              <a:buNone/>
            </a:pPr>
            <a:r>
              <a:rPr lang="es-ES" sz="900" dirty="0">
                <a:latin typeface="gobCL"/>
                <a:cs typeface="Gisha" panose="020B0502040204020203" pitchFamily="34" charset="-79"/>
              </a:rPr>
              <a:t>Participación laboral, lo que se traduce en una</a:t>
            </a:r>
          </a:p>
          <a:p>
            <a:pPr defTabSz="342900" fontAlgn="base">
              <a:spcBef>
                <a:spcPct val="0"/>
              </a:spcBef>
              <a:spcAft>
                <a:spcPct val="0"/>
              </a:spcAft>
              <a:buNone/>
            </a:pPr>
            <a:r>
              <a:rPr lang="es-ES" sz="900" dirty="0">
                <a:latin typeface="gobCL"/>
                <a:cs typeface="Gisha" panose="020B0502040204020203" pitchFamily="34" charset="-79"/>
              </a:rPr>
              <a:t>densidad de cotizaciones igual o menor al 50% en</a:t>
            </a:r>
          </a:p>
          <a:p>
            <a:pPr defTabSz="342900" fontAlgn="base">
              <a:spcBef>
                <a:spcPct val="0"/>
              </a:spcBef>
              <a:spcAft>
                <a:spcPct val="0"/>
              </a:spcAft>
              <a:buNone/>
            </a:pPr>
            <a:r>
              <a:rPr lang="es-ES" sz="900" dirty="0">
                <a:latin typeface="gobCL"/>
                <a:cs typeface="Gisha" panose="020B0502040204020203" pitchFamily="34" charset="-79"/>
              </a:rPr>
              <a:t>Los últimos 12 meses</a:t>
            </a:r>
            <a:endParaRPr lang="es-ES" sz="1100" dirty="0">
              <a:latin typeface="gobCL"/>
              <a:cs typeface="Gisha" panose="020B0502040204020203" pitchFamily="34" charset="-79"/>
            </a:endParaRPr>
          </a:p>
        </p:txBody>
      </p:sp>
      <p:sp>
        <p:nvSpPr>
          <p:cNvPr id="235" name="Shape 235"/>
          <p:cNvSpPr txBox="1">
            <a:spLocks noGrp="1"/>
          </p:cNvSpPr>
          <p:nvPr>
            <p:ph type="title"/>
          </p:nvPr>
        </p:nvSpPr>
        <p:spPr>
          <a:xfrm>
            <a:off x="1900650" y="279400"/>
            <a:ext cx="5348475" cy="56317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68569" tIns="68569" rIns="68569" bIns="68569" rtlCol="0" anchor="b" anchorCtr="0">
            <a:noAutofit/>
          </a:bodyPr>
          <a:lstStyle/>
          <a:p>
            <a:pPr lvl="0"/>
            <a:br>
              <a:rPr lang="es-CL" sz="2100" dirty="0">
                <a:latin typeface="gobCL"/>
                <a:cs typeface="Gisha" panose="020B0502040204020203" pitchFamily="34" charset="-79"/>
              </a:rPr>
            </a:br>
            <a:br>
              <a:rPr lang="es-CL" sz="2100" dirty="0">
                <a:latin typeface="gobCL"/>
                <a:cs typeface="Gisha" panose="020B0502040204020203" pitchFamily="34" charset="-79"/>
              </a:rPr>
            </a:br>
            <a:r>
              <a:rPr lang="es-CL" sz="2100" dirty="0">
                <a:latin typeface="gobCL"/>
                <a:cs typeface="Gisha" panose="020B0502040204020203" pitchFamily="34" charset="-79"/>
              </a:rPr>
              <a:t>Población Objetivo</a:t>
            </a:r>
            <a:endParaRPr lang="en" sz="2100" dirty="0">
              <a:latin typeface="gobCL"/>
              <a:cs typeface="Gisha" panose="020B0502040204020203" pitchFamily="34" charset="-79"/>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0176" y="1491605"/>
            <a:ext cx="2769327" cy="1979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0019" y="3985395"/>
            <a:ext cx="1508318" cy="62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253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2" name="Shape 232"/>
          <p:cNvSpPr txBox="1">
            <a:spLocks noGrp="1"/>
          </p:cNvSpPr>
          <p:nvPr>
            <p:ph type="body" idx="1"/>
          </p:nvPr>
        </p:nvSpPr>
        <p:spPr>
          <a:xfrm>
            <a:off x="538717" y="1438940"/>
            <a:ext cx="4137053" cy="1024797"/>
          </a:xfrm>
          <a:prstGeom prst="rect">
            <a:avLst/>
          </a:prstGeom>
        </p:spPr>
        <p:txBody>
          <a:bodyPr vert="horz" lIns="68569" tIns="68569" rIns="68569" bIns="68569" rtlCol="0" anchor="t" anchorCtr="0">
            <a:noAutofit/>
          </a:bodyPr>
          <a:lstStyle/>
          <a:p>
            <a:pPr defTabSz="342900" fontAlgn="base">
              <a:spcBef>
                <a:spcPct val="0"/>
              </a:spcBef>
              <a:spcAft>
                <a:spcPct val="0"/>
              </a:spcAft>
              <a:buNone/>
            </a:pPr>
            <a:r>
              <a:rPr lang="es-CL" sz="1100" b="1" dirty="0">
                <a:latin typeface="gobCL"/>
                <a:cs typeface="Gisha" panose="020B0502040204020203" pitchFamily="34" charset="-79"/>
              </a:rPr>
              <a:t>Modalidades de Intervención:</a:t>
            </a:r>
          </a:p>
          <a:p>
            <a:pPr marL="257175" indent="-257175" defTabSz="342900" fontAlgn="base">
              <a:spcBef>
                <a:spcPct val="0"/>
              </a:spcBef>
              <a:spcAft>
                <a:spcPct val="0"/>
              </a:spcAft>
              <a:buFont typeface="+mj-lt"/>
              <a:buAutoNum type="arabicPeriod"/>
            </a:pPr>
            <a:endParaRPr lang="es-CL" sz="1100" dirty="0">
              <a:latin typeface="gobCL"/>
              <a:cs typeface="Gisha" panose="020B0502040204020203" pitchFamily="34" charset="-79"/>
            </a:endParaRPr>
          </a:p>
          <a:p>
            <a:pPr marL="257175" indent="-257175" defTabSz="342900" fontAlgn="base">
              <a:spcBef>
                <a:spcPct val="0"/>
              </a:spcBef>
              <a:spcAft>
                <a:spcPct val="0"/>
              </a:spcAft>
              <a:buFont typeface="+mj-lt"/>
              <a:buAutoNum type="arabicPeriod"/>
            </a:pPr>
            <a:r>
              <a:rPr lang="es-CL" sz="1100" u="sng" dirty="0">
                <a:latin typeface="gobCL"/>
                <a:cs typeface="Gisha" panose="020B0502040204020203" pitchFamily="34" charset="-79"/>
              </a:rPr>
              <a:t>Inclusiva</a:t>
            </a:r>
            <a:r>
              <a:rPr lang="es-CL" sz="1100" dirty="0">
                <a:latin typeface="gobCL"/>
                <a:cs typeface="Gisha" panose="020B0502040204020203" pitchFamily="34" charset="-79"/>
              </a:rPr>
              <a:t>: </a:t>
            </a:r>
            <a:r>
              <a:rPr lang="es-CL" sz="1050" dirty="0">
                <a:latin typeface="gobCL"/>
                <a:cs typeface="Gisha" panose="020B0502040204020203" pitchFamily="34" charset="-79"/>
              </a:rPr>
              <a:t>para población general</a:t>
            </a:r>
            <a:endParaRPr lang="es-CL" sz="1100" dirty="0">
              <a:latin typeface="gobCL"/>
              <a:cs typeface="Gisha" panose="020B0502040204020203" pitchFamily="34" charset="-79"/>
            </a:endParaRPr>
          </a:p>
          <a:p>
            <a:pPr marL="257175" indent="-257175" defTabSz="342900" fontAlgn="base">
              <a:spcBef>
                <a:spcPct val="0"/>
              </a:spcBef>
              <a:spcAft>
                <a:spcPct val="0"/>
              </a:spcAft>
              <a:buFont typeface="+mj-lt"/>
              <a:buAutoNum type="arabicPeriod"/>
            </a:pPr>
            <a:r>
              <a:rPr lang="es-CL" sz="1100" u="sng" dirty="0">
                <a:latin typeface="gobCL"/>
                <a:cs typeface="Gisha" panose="020B0502040204020203" pitchFamily="34" charset="-79"/>
              </a:rPr>
              <a:t>Especializada</a:t>
            </a:r>
            <a:r>
              <a:rPr lang="es-CL" sz="1100" dirty="0">
                <a:latin typeface="gobCL"/>
                <a:cs typeface="Gisha" panose="020B0502040204020203" pitchFamily="34" charset="-79"/>
              </a:rPr>
              <a:t>: </a:t>
            </a:r>
            <a:r>
              <a:rPr lang="es-CL" sz="1050" dirty="0">
                <a:latin typeface="gobCL"/>
                <a:cs typeface="Gisha" panose="020B0502040204020203" pitchFamily="34" charset="-79"/>
              </a:rPr>
              <a:t>sólo para personas en situación de discapacidad</a:t>
            </a:r>
            <a:endParaRPr lang="es-CL" sz="1100" dirty="0">
              <a:latin typeface="gobCL"/>
              <a:cs typeface="Gisha" panose="020B0502040204020203" pitchFamily="34" charset="-79"/>
            </a:endParaRPr>
          </a:p>
          <a:p>
            <a:pPr marL="214313" indent="-214313" defTabSz="342900" fontAlgn="base">
              <a:spcBef>
                <a:spcPct val="0"/>
              </a:spcBef>
              <a:spcAft>
                <a:spcPct val="0"/>
              </a:spcAft>
            </a:pPr>
            <a:endParaRPr lang="es-CL" sz="1200" dirty="0">
              <a:latin typeface="Gisha" panose="020B0502040204020203" pitchFamily="34" charset="-79"/>
              <a:cs typeface="Gisha" panose="020B0502040204020203" pitchFamily="34" charset="-79"/>
            </a:endParaRPr>
          </a:p>
          <a:p>
            <a:pPr defTabSz="342900" fontAlgn="base">
              <a:spcBef>
                <a:spcPct val="0"/>
              </a:spcBef>
              <a:spcAft>
                <a:spcPct val="0"/>
              </a:spcAft>
              <a:buNone/>
            </a:pPr>
            <a:endParaRPr lang="es-CL" sz="1200" dirty="0">
              <a:latin typeface="Gisha" panose="020B0502040204020203" pitchFamily="34" charset="-79"/>
              <a:cs typeface="Gisha" panose="020B0502040204020203" pitchFamily="34" charset="-79"/>
            </a:endParaRPr>
          </a:p>
        </p:txBody>
      </p:sp>
      <p:sp>
        <p:nvSpPr>
          <p:cNvPr id="5" name="4 Rectángulo"/>
          <p:cNvSpPr/>
          <p:nvPr/>
        </p:nvSpPr>
        <p:spPr>
          <a:xfrm>
            <a:off x="538717" y="2430723"/>
            <a:ext cx="4699590" cy="1027857"/>
          </a:xfrm>
          <a:prstGeom prst="rect">
            <a:avLst/>
          </a:prstGeom>
          <a:noFill/>
          <a:ln>
            <a:noFill/>
          </a:ln>
        </p:spPr>
        <p:txBody>
          <a:bodyPr lIns="68569" tIns="68569" rIns="68569" bIns="68569" anchor="t" anchorCtr="0">
            <a:noAutofit/>
          </a:bodyPr>
          <a:lstStyle/>
          <a:p>
            <a:pPr defTabSz="342900" fontAlgn="base">
              <a:spcBef>
                <a:spcPct val="0"/>
              </a:spcBef>
              <a:spcAft>
                <a:spcPct val="0"/>
              </a:spcAft>
              <a:buClr>
                <a:srgbClr val="00BEF2"/>
              </a:buClr>
              <a:buSzPct val="100000"/>
              <a:buFont typeface="Source Sans Pro"/>
            </a:pPr>
            <a:r>
              <a:rPr lang="es-CL" sz="1050" b="1" dirty="0">
                <a:solidFill>
                  <a:srgbClr val="25516C"/>
                </a:solidFill>
                <a:latin typeface="gobCL"/>
                <a:ea typeface="Source Sans Pro"/>
                <a:cs typeface="Gisha" panose="020B0502040204020203" pitchFamily="34" charset="-79"/>
                <a:sym typeface="Source Sans Pro"/>
              </a:rPr>
              <a:t>Empleo con apoyo:</a:t>
            </a:r>
          </a:p>
          <a:p>
            <a:pPr defTabSz="342900" fontAlgn="base">
              <a:spcBef>
                <a:spcPct val="0"/>
              </a:spcBef>
              <a:spcAft>
                <a:spcPct val="0"/>
              </a:spcAft>
              <a:buClr>
                <a:srgbClr val="00BEF2"/>
              </a:buClr>
              <a:buSzPct val="100000"/>
              <a:buFont typeface="Source Sans Pro"/>
            </a:pPr>
            <a:endParaRPr lang="es-CL" sz="1050" dirty="0">
              <a:solidFill>
                <a:srgbClr val="25516C"/>
              </a:solidFill>
              <a:latin typeface="gobCL"/>
              <a:ea typeface="Source Sans Pro"/>
              <a:cs typeface="Gisha" panose="020B0502040204020203" pitchFamily="34" charset="-79"/>
              <a:sym typeface="Source Sans Pro"/>
            </a:endParaRPr>
          </a:p>
          <a:p>
            <a:pPr defTabSz="342900" fontAlgn="base">
              <a:spcBef>
                <a:spcPct val="0"/>
              </a:spcBef>
              <a:spcAft>
                <a:spcPct val="0"/>
              </a:spcAft>
              <a:buClr>
                <a:srgbClr val="00BEF2"/>
              </a:buClr>
              <a:buSzPct val="100000"/>
              <a:buFont typeface="Source Sans Pro"/>
            </a:pPr>
            <a:r>
              <a:rPr lang="es-CL" sz="1050" dirty="0">
                <a:solidFill>
                  <a:srgbClr val="25516C"/>
                </a:solidFill>
                <a:latin typeface="gobCL"/>
                <a:ea typeface="Source Sans Pro"/>
                <a:cs typeface="Gisha" panose="020B0502040204020203" pitchFamily="34" charset="-79"/>
                <a:sym typeface="Source Sans Pro"/>
              </a:rPr>
              <a:t>Conjunto de servicios, acciones y ajustes razonables centrados en la persona con discapacidad, para que pueda acceder y mantenerse en un puesto de trabajo con apoyo profesional y técnico.</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4736" y="2334946"/>
            <a:ext cx="3252692" cy="2157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hape 235"/>
          <p:cNvSpPr txBox="1">
            <a:spLocks noGrp="1"/>
          </p:cNvSpPr>
          <p:nvPr>
            <p:ph type="title"/>
          </p:nvPr>
        </p:nvSpPr>
        <p:spPr>
          <a:xfrm>
            <a:off x="2324986" y="378446"/>
            <a:ext cx="4004930" cy="6714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68569" tIns="68569" rIns="68569" bIns="68569" rtlCol="0" anchor="b" anchorCtr="0">
            <a:noAutofit/>
          </a:bodyPr>
          <a:lstStyle/>
          <a:p>
            <a:pPr lvl="0"/>
            <a:r>
              <a:rPr lang="es-CL" sz="2100" dirty="0">
                <a:latin typeface="Gisha" panose="020B0502040204020203" pitchFamily="34" charset="-79"/>
                <a:cs typeface="Gisha" panose="020B0502040204020203" pitchFamily="34" charset="-79"/>
              </a:rPr>
              <a:t> </a:t>
            </a:r>
            <a:r>
              <a:rPr lang="es-CL" sz="2000" dirty="0">
                <a:latin typeface="gobCL"/>
                <a:cs typeface="FrankRuehl" panose="020E0503060101010101" pitchFamily="34" charset="-79"/>
              </a:rPr>
              <a:t>Modelo de Intervención: </a:t>
            </a:r>
            <a:br>
              <a:rPr lang="es-CL" sz="2000" dirty="0">
                <a:latin typeface="gobCL"/>
                <a:cs typeface="FrankRuehl" panose="020E0503060101010101" pitchFamily="34" charset="-79"/>
              </a:rPr>
            </a:br>
            <a:r>
              <a:rPr lang="es-CL" sz="1800" dirty="0">
                <a:latin typeface="gobCL"/>
                <a:cs typeface="FrankRuehl" panose="020E0503060101010101" pitchFamily="34" charset="-79"/>
              </a:rPr>
              <a:t>Empleo con Apoyo</a:t>
            </a:r>
            <a:endParaRPr lang="en" sz="2100" dirty="0">
              <a:latin typeface="gobCL"/>
              <a:cs typeface="FrankRuehl" panose="020E0503060101010101" pitchFamily="34" charset="-79"/>
            </a:endParaRPr>
          </a:p>
        </p:txBody>
      </p:sp>
    </p:spTree>
    <p:extLst>
      <p:ext uri="{BB962C8B-B14F-4D97-AF65-F5344CB8AC3E}">
        <p14:creationId xmlns:p14="http://schemas.microsoft.com/office/powerpoint/2010/main" val="1054355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Macintosh HD:Users:valentinaaliaga:Desktop:Diego SECOM:Papelería:v1_CuentaPublica_plantilla:complemento-03.jpg"/>
          <p:cNvPicPr/>
          <p:nvPr/>
        </p:nvPicPr>
        <p:blipFill rotWithShape="1">
          <a:blip r:embed="rId2">
            <a:alphaModFix amt="60000"/>
            <a:extLst>
              <a:ext uri="{28A0092B-C50C-407E-A947-70E740481C1C}">
                <a14:useLocalDpi xmlns:a14="http://schemas.microsoft.com/office/drawing/2010/main" val="0"/>
              </a:ext>
            </a:extLst>
          </a:blip>
          <a:srcRect l="9183" t="42417" r="8837" b="35330"/>
          <a:stretch/>
        </p:blipFill>
        <p:spPr bwMode="auto">
          <a:xfrm>
            <a:off x="685800" y="0"/>
            <a:ext cx="1365015" cy="240257"/>
          </a:xfrm>
          <a:prstGeom prst="rect">
            <a:avLst/>
          </a:prstGeom>
          <a:noFill/>
          <a:ln>
            <a:noFill/>
          </a:ln>
          <a:extLst>
            <a:ext uri="{53640926-AAD7-44D8-BBD7-CCE9431645EC}">
              <a14:shadowObscured xmlns:a14="http://schemas.microsoft.com/office/drawing/2010/main"/>
            </a:ext>
          </a:extLst>
        </p:spPr>
      </p:pic>
      <p:sp>
        <p:nvSpPr>
          <p:cNvPr id="5" name="Título 1"/>
          <p:cNvSpPr txBox="1">
            <a:spLocks/>
          </p:cNvSpPr>
          <p:nvPr/>
        </p:nvSpPr>
        <p:spPr>
          <a:xfrm>
            <a:off x="591725" y="1628365"/>
            <a:ext cx="2831413" cy="287778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s-CO" sz="1400" dirty="0">
              <a:solidFill>
                <a:schemeClr val="tx2">
                  <a:lumMod val="60000"/>
                  <a:lumOff val="40000"/>
                </a:schemeClr>
              </a:solidFill>
              <a:latin typeface="gobCL"/>
              <a:cs typeface="gobCL"/>
            </a:endParaRPr>
          </a:p>
        </p:txBody>
      </p:sp>
      <p:sp>
        <p:nvSpPr>
          <p:cNvPr id="8" name="Título 1"/>
          <p:cNvSpPr txBox="1">
            <a:spLocks/>
          </p:cNvSpPr>
          <p:nvPr/>
        </p:nvSpPr>
        <p:spPr>
          <a:xfrm>
            <a:off x="591725" y="421894"/>
            <a:ext cx="7772400" cy="40598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3300"/>
              </a:lnSpc>
            </a:pPr>
            <a:r>
              <a:rPr lang="es-ES" sz="2000" dirty="0">
                <a:solidFill>
                  <a:schemeClr val="tx2">
                    <a:lumMod val="60000"/>
                    <a:lumOff val="40000"/>
                  </a:schemeClr>
                </a:solidFill>
                <a:latin typeface="gobCL"/>
                <a:cs typeface="gobCL"/>
              </a:rPr>
              <a:t>Diagnóstico actual de PcD en Chile </a:t>
            </a:r>
            <a:endParaRPr lang="es-ES" sz="3200" dirty="0">
              <a:solidFill>
                <a:schemeClr val="tx2"/>
              </a:solidFill>
              <a:latin typeface="gobCL"/>
              <a:cs typeface="gobCL"/>
            </a:endParaRPr>
          </a:p>
        </p:txBody>
      </p:sp>
      <p:sp>
        <p:nvSpPr>
          <p:cNvPr id="3" name="CuadroTexto 2"/>
          <p:cNvSpPr txBox="1"/>
          <p:nvPr/>
        </p:nvSpPr>
        <p:spPr>
          <a:xfrm>
            <a:off x="651395" y="1872071"/>
            <a:ext cx="2421835" cy="2346796"/>
          </a:xfrm>
          <a:prstGeom prst="rect">
            <a:avLst/>
          </a:prstGeom>
          <a:noFill/>
        </p:spPr>
        <p:txBody>
          <a:bodyPr wrap="square" rtlCol="0">
            <a:spAutoFit/>
          </a:bodyPr>
          <a:lstStyle/>
          <a:p>
            <a:pPr algn="ctr"/>
            <a:r>
              <a:rPr lang="es-CO" sz="1050" dirty="0">
                <a:solidFill>
                  <a:srgbClr val="002060"/>
                </a:solidFill>
                <a:latin typeface="gobCL"/>
                <a:ea typeface="+mj-ea"/>
                <a:cs typeface="gobCL"/>
              </a:rPr>
              <a:t>De acuerdo al Segundo Estudio Nacional de Discapacidad (2015), en Chile </a:t>
            </a:r>
            <a:r>
              <a:rPr lang="es-CO" sz="1050" b="1" dirty="0">
                <a:solidFill>
                  <a:srgbClr val="002060"/>
                </a:solidFill>
                <a:latin typeface="gobCL"/>
                <a:ea typeface="+mj-ea"/>
                <a:cs typeface="gobCL"/>
              </a:rPr>
              <a:t>el 20% de las personas de 18 años o más (2.606.914) se encuentran en alguna situación de discapacidad. </a:t>
            </a:r>
          </a:p>
          <a:p>
            <a:pPr algn="ctr"/>
            <a:endParaRPr lang="es-CO" sz="1050" b="1" dirty="0">
              <a:solidFill>
                <a:srgbClr val="002060"/>
              </a:solidFill>
              <a:latin typeface="gobCL"/>
              <a:ea typeface="+mj-ea"/>
              <a:cs typeface="gobCL"/>
            </a:endParaRPr>
          </a:p>
          <a:p>
            <a:pPr algn="ctr"/>
            <a:r>
              <a:rPr lang="es-CO" sz="1050" b="1" dirty="0">
                <a:solidFill>
                  <a:srgbClr val="002060"/>
                </a:solidFill>
                <a:latin typeface="gobCL"/>
                <a:ea typeface="+mj-ea"/>
                <a:cs typeface="gobCL"/>
              </a:rPr>
              <a:t>El 58,5% presenta discapacidad leve a moderada, mientras que un 41,5% presenta discapacidad severa.</a:t>
            </a:r>
          </a:p>
          <a:p>
            <a:pPr algn="ctr"/>
            <a:endParaRPr lang="es-CO" sz="1050" b="1" dirty="0">
              <a:solidFill>
                <a:srgbClr val="002060"/>
              </a:solidFill>
              <a:latin typeface="gobCL"/>
              <a:ea typeface="+mj-ea"/>
              <a:cs typeface="gobCL"/>
            </a:endParaRPr>
          </a:p>
          <a:p>
            <a:pPr algn="ctr"/>
            <a:endParaRPr lang="es-CO" sz="1050" dirty="0">
              <a:solidFill>
                <a:srgbClr val="002060"/>
              </a:solidFill>
              <a:latin typeface="gobCL"/>
              <a:ea typeface="+mj-ea"/>
              <a:cs typeface="gobCL"/>
            </a:endParaRPr>
          </a:p>
          <a:p>
            <a:endParaRPr lang="es-CO" sz="1000" dirty="0"/>
          </a:p>
        </p:txBody>
      </p:sp>
      <p:graphicFrame>
        <p:nvGraphicFramePr>
          <p:cNvPr id="6" name="Diagrama 5"/>
          <p:cNvGraphicFramePr/>
          <p:nvPr>
            <p:extLst>
              <p:ext uri="{D42A27DB-BD31-4B8C-83A1-F6EECF244321}">
                <p14:modId xmlns:p14="http://schemas.microsoft.com/office/powerpoint/2010/main" val="1719071748"/>
              </p:ext>
            </p:extLst>
          </p:nvPr>
        </p:nvGraphicFramePr>
        <p:xfrm>
          <a:off x="4086517" y="1159134"/>
          <a:ext cx="4346712" cy="2864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a 8"/>
          <p:cNvGraphicFramePr/>
          <p:nvPr>
            <p:extLst>
              <p:ext uri="{D42A27DB-BD31-4B8C-83A1-F6EECF244321}">
                <p14:modId xmlns:p14="http://schemas.microsoft.com/office/powerpoint/2010/main" val="4144747532"/>
              </p:ext>
            </p:extLst>
          </p:nvPr>
        </p:nvGraphicFramePr>
        <p:xfrm>
          <a:off x="3326984" y="2555630"/>
          <a:ext cx="4346712" cy="28643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CuadroTexto 6"/>
          <p:cNvSpPr txBox="1"/>
          <p:nvPr/>
        </p:nvSpPr>
        <p:spPr>
          <a:xfrm>
            <a:off x="5890591" y="4723569"/>
            <a:ext cx="3180522" cy="230832"/>
          </a:xfrm>
          <a:prstGeom prst="rect">
            <a:avLst/>
          </a:prstGeom>
          <a:noFill/>
        </p:spPr>
        <p:txBody>
          <a:bodyPr wrap="square" rtlCol="0">
            <a:spAutoFit/>
          </a:bodyPr>
          <a:lstStyle/>
          <a:p>
            <a:r>
              <a:rPr lang="es-CO" sz="900" dirty="0">
                <a:latin typeface="gobCL"/>
                <a:ea typeface="+mj-ea"/>
                <a:cs typeface="gobCL"/>
              </a:rPr>
              <a:t>Fuente: II Estudio Nacional de la Discapacidad, 2015</a:t>
            </a:r>
          </a:p>
        </p:txBody>
      </p:sp>
      <p:graphicFrame>
        <p:nvGraphicFramePr>
          <p:cNvPr id="10" name="Diagrama 9"/>
          <p:cNvGraphicFramePr/>
          <p:nvPr>
            <p:extLst>
              <p:ext uri="{D42A27DB-BD31-4B8C-83A1-F6EECF244321}">
                <p14:modId xmlns:p14="http://schemas.microsoft.com/office/powerpoint/2010/main" val="1472896719"/>
              </p:ext>
            </p:extLst>
          </p:nvPr>
        </p:nvGraphicFramePr>
        <p:xfrm>
          <a:off x="6334101" y="489084"/>
          <a:ext cx="2293502" cy="120267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93941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28"/>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228" y="1559442"/>
            <a:ext cx="5710470" cy="3198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hape 235"/>
          <p:cNvSpPr txBox="1">
            <a:spLocks noGrp="1"/>
          </p:cNvSpPr>
          <p:nvPr>
            <p:ph type="title"/>
          </p:nvPr>
        </p:nvSpPr>
        <p:spPr>
          <a:xfrm>
            <a:off x="2523459" y="372279"/>
            <a:ext cx="3728485" cy="6714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68569" tIns="68569" rIns="68569" bIns="68569" rtlCol="0" anchor="b" anchorCtr="0">
            <a:noAutofit/>
          </a:bodyPr>
          <a:lstStyle/>
          <a:p>
            <a:pPr lvl="0"/>
            <a:r>
              <a:rPr lang="es-CL" sz="2100" dirty="0">
                <a:latin typeface="Gisha" panose="020B0502040204020203" pitchFamily="34" charset="-79"/>
                <a:cs typeface="Gisha" panose="020B0502040204020203" pitchFamily="34" charset="-79"/>
              </a:rPr>
              <a:t> </a:t>
            </a:r>
            <a:r>
              <a:rPr lang="es-CL" sz="1800" dirty="0">
                <a:latin typeface="gobCL"/>
                <a:cs typeface="FrankRuehl" panose="020E0503060101010101" pitchFamily="34" charset="-79"/>
              </a:rPr>
              <a:t>Modelo de Intervención: </a:t>
            </a:r>
            <a:br>
              <a:rPr lang="es-CL" sz="2000" dirty="0">
                <a:latin typeface="gobCL"/>
                <a:cs typeface="FrankRuehl" panose="020E0503060101010101" pitchFamily="34" charset="-79"/>
              </a:rPr>
            </a:br>
            <a:r>
              <a:rPr lang="es-CL" sz="1800" dirty="0">
                <a:latin typeface="gobCL"/>
                <a:cs typeface="FrankRuehl" panose="020E0503060101010101" pitchFamily="34" charset="-79"/>
              </a:rPr>
              <a:t>Empleo con Apoyo</a:t>
            </a:r>
            <a:endParaRPr lang="en" sz="2100" dirty="0">
              <a:latin typeface="gobCL"/>
              <a:cs typeface="FrankRuehl" panose="020E0503060101010101" pitchFamily="34" charset="-79"/>
            </a:endParaRPr>
          </a:p>
        </p:txBody>
      </p:sp>
    </p:spTree>
    <p:extLst>
      <p:ext uri="{BB962C8B-B14F-4D97-AF65-F5344CB8AC3E}">
        <p14:creationId xmlns:p14="http://schemas.microsoft.com/office/powerpoint/2010/main" val="4016779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1900650" y="296333"/>
            <a:ext cx="3713341" cy="83071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68569" tIns="68569" rIns="68569" bIns="68569" rtlCol="0" anchor="b" anchorCtr="0">
            <a:noAutofit/>
          </a:bodyPr>
          <a:lstStyle/>
          <a:p>
            <a:pPr lvl="0"/>
            <a:r>
              <a:rPr lang="es-CL" sz="2100" dirty="0">
                <a:latin typeface="gobCL"/>
              </a:rPr>
              <a:t>Servicios y Apoyos a los Usuarios</a:t>
            </a:r>
            <a:endParaRPr lang="en" sz="1050" dirty="0">
              <a:latin typeface="gobCL"/>
            </a:endParaRPr>
          </a:p>
        </p:txBody>
      </p:sp>
      <p:sp>
        <p:nvSpPr>
          <p:cNvPr id="114" name="Shape 114"/>
          <p:cNvSpPr txBox="1">
            <a:spLocks noGrp="1"/>
          </p:cNvSpPr>
          <p:nvPr>
            <p:ph type="body" idx="1"/>
          </p:nvPr>
        </p:nvSpPr>
        <p:spPr>
          <a:xfrm>
            <a:off x="1677366" y="1816146"/>
            <a:ext cx="5348475" cy="2780100"/>
          </a:xfrm>
          <a:prstGeom prst="rect">
            <a:avLst/>
          </a:prstGeom>
        </p:spPr>
        <p:txBody>
          <a:bodyPr vert="horz" lIns="68569" tIns="68569" rIns="68569" bIns="68569" rtlCol="0" anchor="t" anchorCtr="0">
            <a:noAutofit/>
          </a:bodyPr>
          <a:lstStyle/>
          <a:p>
            <a:pPr indent="-171450"/>
            <a:r>
              <a:rPr lang="es-CL" sz="1200" u="sng" dirty="0">
                <a:latin typeface="gobCL"/>
              </a:rPr>
              <a:t>Apoyo sociolaboral </a:t>
            </a:r>
            <a:r>
              <a:rPr lang="es-CL" sz="1100" dirty="0">
                <a:latin typeface="gobCL"/>
              </a:rPr>
              <a:t>(durante la capacitación y la práctica laboral)</a:t>
            </a:r>
          </a:p>
          <a:p>
            <a:pPr marL="171450" indent="0">
              <a:buNone/>
            </a:pPr>
            <a:endParaRPr lang="es-CL" sz="1200" dirty="0">
              <a:latin typeface="gobCL"/>
            </a:endParaRPr>
          </a:p>
          <a:p>
            <a:pPr indent="-171450"/>
            <a:r>
              <a:rPr lang="es-CL" sz="1200" u="sng" dirty="0">
                <a:latin typeface="gobCL"/>
              </a:rPr>
              <a:t>Cuidado infantil</a:t>
            </a:r>
          </a:p>
          <a:p>
            <a:pPr marL="171450" indent="0">
              <a:buNone/>
            </a:pPr>
            <a:endParaRPr lang="es-CL" sz="1200" dirty="0">
              <a:latin typeface="gobCL"/>
            </a:endParaRPr>
          </a:p>
          <a:p>
            <a:pPr indent="-171450"/>
            <a:r>
              <a:rPr lang="es-CL" sz="1200" u="sng" dirty="0">
                <a:latin typeface="gobCL"/>
              </a:rPr>
              <a:t>Subsidio diario de alimentación y traslado</a:t>
            </a:r>
            <a:r>
              <a:rPr lang="es-CL" sz="1200" dirty="0">
                <a:latin typeface="gobCL"/>
              </a:rPr>
              <a:t>, durante la fase lectiva y de práctica laboral</a:t>
            </a:r>
          </a:p>
          <a:p>
            <a:pPr marL="171450" indent="0">
              <a:buNone/>
            </a:pPr>
            <a:endParaRPr lang="es-CL" sz="1200" dirty="0">
              <a:latin typeface="gobCL"/>
            </a:endParaRPr>
          </a:p>
          <a:p>
            <a:pPr indent="-171450"/>
            <a:r>
              <a:rPr lang="es-CL" sz="1200" u="sng" dirty="0">
                <a:latin typeface="gobCL"/>
              </a:rPr>
              <a:t>Seguro de accidentes personales </a:t>
            </a:r>
            <a:r>
              <a:rPr lang="es-CL" sz="1200" dirty="0">
                <a:latin typeface="gobCL"/>
              </a:rPr>
              <a:t>durante la fase lectiva y de práctica laboral</a:t>
            </a:r>
          </a:p>
        </p:txBody>
      </p:sp>
    </p:spTree>
    <p:extLst>
      <p:ext uri="{BB962C8B-B14F-4D97-AF65-F5344CB8AC3E}">
        <p14:creationId xmlns:p14="http://schemas.microsoft.com/office/powerpoint/2010/main" val="927776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28"/>
        <p:cNvGrpSpPr/>
        <p:nvPr/>
      </p:nvGrpSpPr>
      <p:grpSpPr>
        <a:xfrm>
          <a:off x="0" y="0"/>
          <a:ext cx="0" cy="0"/>
          <a:chOff x="0" y="0"/>
          <a:chExt cx="0" cy="0"/>
        </a:xfrm>
      </p:grpSpPr>
      <p:sp>
        <p:nvSpPr>
          <p:cNvPr id="235" name="Shape 235"/>
          <p:cNvSpPr txBox="1">
            <a:spLocks noGrp="1"/>
          </p:cNvSpPr>
          <p:nvPr>
            <p:ph type="title"/>
          </p:nvPr>
        </p:nvSpPr>
        <p:spPr>
          <a:xfrm>
            <a:off x="2519772" y="245533"/>
            <a:ext cx="4015707" cy="71966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68569" tIns="68569" rIns="68569" bIns="68569" rtlCol="0" anchor="b" anchorCtr="0">
            <a:noAutofit/>
          </a:bodyPr>
          <a:lstStyle/>
          <a:p>
            <a:pPr lvl="0"/>
            <a:r>
              <a:rPr lang="es-CL" sz="2000" dirty="0">
                <a:latin typeface="Gisha" panose="020B0502040204020203" pitchFamily="34" charset="-79"/>
                <a:cs typeface="Gisha" panose="020B0502040204020203" pitchFamily="34" charset="-79"/>
              </a:rPr>
              <a:t>Resultados y Logros</a:t>
            </a:r>
            <a:endParaRPr lang="en" sz="2000" dirty="0">
              <a:latin typeface="Gisha" panose="020B0502040204020203" pitchFamily="34" charset="-79"/>
              <a:cs typeface="Gisha" panose="020B0502040204020203" pitchFamily="34" charset="-79"/>
            </a:endParaRPr>
          </a:p>
        </p:txBody>
      </p:sp>
      <p:sp>
        <p:nvSpPr>
          <p:cNvPr id="12" name="11 Rectángulo"/>
          <p:cNvSpPr/>
          <p:nvPr/>
        </p:nvSpPr>
        <p:spPr>
          <a:xfrm>
            <a:off x="1381498" y="1545637"/>
            <a:ext cx="1138274" cy="507831"/>
          </a:xfrm>
          <a:prstGeom prst="rect">
            <a:avLst/>
          </a:prstGeom>
        </p:spPr>
        <p:txBody>
          <a:bodyPr wrap="square">
            <a:spAutoFit/>
          </a:bodyPr>
          <a:lstStyle/>
          <a:p>
            <a:pPr defTabSz="342900" fontAlgn="base">
              <a:spcBef>
                <a:spcPct val="0"/>
              </a:spcBef>
              <a:spcAft>
                <a:spcPct val="0"/>
              </a:spcAft>
            </a:pPr>
            <a:r>
              <a:rPr lang="es-CL" sz="2700" b="1" dirty="0">
                <a:solidFill>
                  <a:srgbClr val="25516C"/>
                </a:solidFill>
                <a:latin typeface="Gisha" panose="020B0502040204020203" pitchFamily="34" charset="-79"/>
                <a:cs typeface="Gisha" panose="020B0502040204020203" pitchFamily="34" charset="-79"/>
              </a:rPr>
              <a:t> </a:t>
            </a:r>
            <a:endParaRPr lang="es-CL" sz="2700" dirty="0">
              <a:solidFill>
                <a:prstClr val="black"/>
              </a:solidFill>
              <a:latin typeface="Century Gothic" panose="020B0502020202020204" pitchFamily="34" charset="0"/>
              <a:ea typeface="ヒラギノ角ゴ Pro W3" charset="-128"/>
            </a:endParaRPr>
          </a:p>
        </p:txBody>
      </p:sp>
      <p:sp>
        <p:nvSpPr>
          <p:cNvPr id="2" name="1 Rectángulo"/>
          <p:cNvSpPr/>
          <p:nvPr/>
        </p:nvSpPr>
        <p:spPr>
          <a:xfrm>
            <a:off x="1381498" y="1672593"/>
            <a:ext cx="939344" cy="300082"/>
          </a:xfrm>
          <a:prstGeom prst="rect">
            <a:avLst/>
          </a:prstGeom>
        </p:spPr>
        <p:txBody>
          <a:bodyPr wrap="square">
            <a:spAutoFit/>
          </a:bodyPr>
          <a:lstStyle/>
          <a:p>
            <a:r>
              <a:rPr lang="es-ES" sz="1350" dirty="0"/>
              <a:t> </a:t>
            </a:r>
          </a:p>
        </p:txBody>
      </p:sp>
      <p:sp>
        <p:nvSpPr>
          <p:cNvPr id="3" name="2 Rectángulo"/>
          <p:cNvSpPr/>
          <p:nvPr/>
        </p:nvSpPr>
        <p:spPr>
          <a:xfrm>
            <a:off x="1452832" y="1589725"/>
            <a:ext cx="280846" cy="715581"/>
          </a:xfrm>
          <a:prstGeom prst="rect">
            <a:avLst/>
          </a:prstGeom>
        </p:spPr>
        <p:txBody>
          <a:bodyPr wrap="none">
            <a:spAutoFit/>
          </a:bodyPr>
          <a:lstStyle/>
          <a:p>
            <a:pPr lvl="0"/>
            <a:r>
              <a:rPr lang="es-CL" sz="2700" b="1" dirty="0">
                <a:solidFill>
                  <a:srgbClr val="0066FF"/>
                </a:solidFill>
                <a:latin typeface="Gisha" panose="020B0502040204020203" pitchFamily="34" charset="-79"/>
                <a:cs typeface="Gisha" panose="020B0502040204020203" pitchFamily="34" charset="-79"/>
              </a:rPr>
              <a:t> </a:t>
            </a:r>
          </a:p>
          <a:p>
            <a:endParaRPr lang="es-ES" sz="1350" dirty="0"/>
          </a:p>
        </p:txBody>
      </p:sp>
      <p:graphicFrame>
        <p:nvGraphicFramePr>
          <p:cNvPr id="4" name="Diagrama 3"/>
          <p:cNvGraphicFramePr/>
          <p:nvPr>
            <p:extLst>
              <p:ext uri="{D42A27DB-BD31-4B8C-83A1-F6EECF244321}">
                <p14:modId xmlns:p14="http://schemas.microsoft.com/office/powerpoint/2010/main" val="2024883224"/>
              </p:ext>
            </p:extLst>
          </p:nvPr>
        </p:nvGraphicFramePr>
        <p:xfrm>
          <a:off x="845586" y="1437624"/>
          <a:ext cx="4572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5004048" y="1633178"/>
            <a:ext cx="2754306" cy="2296783"/>
          </a:xfrm>
          <a:prstGeom prst="rect">
            <a:avLst/>
          </a:prstGeom>
        </p:spPr>
        <p:txBody>
          <a:bodyPr wrap="square">
            <a:spAutoFit/>
          </a:bodyPr>
          <a:lstStyle/>
          <a:p>
            <a:pPr marL="214313" indent="-214313">
              <a:buFont typeface="Wingdings" panose="05000000000000000000" pitchFamily="2" charset="2"/>
              <a:buChar char="ü"/>
            </a:pPr>
            <a:r>
              <a:rPr lang="es-CL" sz="1100" dirty="0">
                <a:solidFill>
                  <a:srgbClr val="25516C"/>
                </a:solidFill>
                <a:latin typeface="gobCL"/>
                <a:cs typeface="Gisha" panose="020B0502040204020203" pitchFamily="34" charset="-79"/>
              </a:rPr>
              <a:t>La primera experiencia de programa en este ámbito</a:t>
            </a:r>
          </a:p>
          <a:p>
            <a:pPr marL="214313" indent="-214313">
              <a:buFont typeface="Wingdings" panose="05000000000000000000" pitchFamily="2" charset="2"/>
              <a:buChar char="ü"/>
            </a:pPr>
            <a:endParaRPr lang="es-CL" sz="1100" dirty="0">
              <a:solidFill>
                <a:srgbClr val="25516C"/>
              </a:solidFill>
              <a:latin typeface="gobCL"/>
              <a:cs typeface="Gisha" panose="020B0502040204020203" pitchFamily="34" charset="-79"/>
            </a:endParaRPr>
          </a:p>
          <a:p>
            <a:pPr marL="214313" indent="-214313">
              <a:buFont typeface="Wingdings" panose="05000000000000000000" pitchFamily="2" charset="2"/>
              <a:buChar char="ü"/>
            </a:pPr>
            <a:r>
              <a:rPr lang="es-CL" sz="1100" dirty="0">
                <a:solidFill>
                  <a:srgbClr val="25516C"/>
                </a:solidFill>
                <a:latin typeface="gobCL"/>
                <a:cs typeface="Gisha" panose="020B0502040204020203" pitchFamily="34" charset="-79"/>
              </a:rPr>
              <a:t>Desarrollo de buenas prácticas de formación de formadores</a:t>
            </a:r>
          </a:p>
          <a:p>
            <a:pPr marL="214313" indent="-214313">
              <a:buFont typeface="Wingdings" panose="05000000000000000000" pitchFamily="2" charset="2"/>
              <a:buChar char="ü"/>
            </a:pPr>
            <a:endParaRPr lang="es-CL" sz="1100" dirty="0">
              <a:solidFill>
                <a:srgbClr val="25516C"/>
              </a:solidFill>
              <a:latin typeface="gobCL"/>
              <a:cs typeface="Gisha" panose="020B0502040204020203" pitchFamily="34" charset="-79"/>
            </a:endParaRPr>
          </a:p>
          <a:p>
            <a:pPr marL="214313" indent="-214313">
              <a:buFont typeface="Wingdings" panose="05000000000000000000" pitchFamily="2" charset="2"/>
              <a:buChar char="ü"/>
            </a:pPr>
            <a:r>
              <a:rPr lang="es-CL" sz="1100" dirty="0">
                <a:solidFill>
                  <a:srgbClr val="25516C"/>
                </a:solidFill>
                <a:latin typeface="gobCL"/>
                <a:cs typeface="Gisha" panose="020B0502040204020203" pitchFamily="34" charset="-79"/>
              </a:rPr>
              <a:t>Diversidad de actividades de apoyo a la empleabilidad</a:t>
            </a:r>
          </a:p>
          <a:p>
            <a:pPr marL="214313" indent="-214313">
              <a:buFont typeface="Wingdings" panose="05000000000000000000" pitchFamily="2" charset="2"/>
              <a:buChar char="ü"/>
            </a:pPr>
            <a:endParaRPr lang="es-CL" sz="1100" dirty="0">
              <a:solidFill>
                <a:srgbClr val="25516C"/>
              </a:solidFill>
              <a:latin typeface="gobCL"/>
              <a:cs typeface="Gisha" panose="020B0502040204020203" pitchFamily="34" charset="-79"/>
            </a:endParaRPr>
          </a:p>
          <a:p>
            <a:pPr marL="214313" indent="-214313">
              <a:buFont typeface="Wingdings" panose="05000000000000000000" pitchFamily="2" charset="2"/>
              <a:buChar char="ü"/>
            </a:pPr>
            <a:r>
              <a:rPr lang="es-CL" sz="1100" dirty="0">
                <a:solidFill>
                  <a:srgbClr val="25516C"/>
                </a:solidFill>
                <a:latin typeface="gobCL"/>
                <a:cs typeface="Gisha" panose="020B0502040204020203" pitchFamily="34" charset="-79"/>
              </a:rPr>
              <a:t>21% de las personas egresadas se encuentra trabajando al tercer mes</a:t>
            </a:r>
          </a:p>
          <a:p>
            <a:pPr algn="ctr"/>
            <a:endParaRPr lang="es-CL" sz="825" dirty="0">
              <a:solidFill>
                <a:srgbClr val="25516C"/>
              </a:solidFill>
              <a:latin typeface="Gisha" panose="020B0502040204020203" pitchFamily="34" charset="-79"/>
              <a:cs typeface="Gisha" panose="020B0502040204020203" pitchFamily="34" charset="-79"/>
            </a:endParaRPr>
          </a:p>
          <a:p>
            <a:pPr algn="ctr"/>
            <a:r>
              <a:rPr lang="es-CL" sz="700" dirty="0">
                <a:solidFill>
                  <a:srgbClr val="25516C"/>
                </a:solidFill>
                <a:latin typeface="gobCL"/>
                <a:cs typeface="Gisha" panose="020B0502040204020203" pitchFamily="34" charset="-79"/>
              </a:rPr>
              <a:t>Fuente:  Estudio “Evaluación de implementación y caracterización del Programa Más Capaz, año 2015, línea Discapacidad”. SENCE 2015.</a:t>
            </a:r>
          </a:p>
        </p:txBody>
      </p:sp>
    </p:spTree>
    <p:extLst>
      <p:ext uri="{BB962C8B-B14F-4D97-AF65-F5344CB8AC3E}">
        <p14:creationId xmlns:p14="http://schemas.microsoft.com/office/powerpoint/2010/main" val="4045394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459664" y="270933"/>
            <a:ext cx="3955313" cy="77280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s-CL" dirty="0">
                <a:latin typeface="gobCL"/>
              </a:rPr>
              <a:t>Desafíos</a:t>
            </a:r>
            <a:endParaRPr lang="es-ES" dirty="0">
              <a:latin typeface="gobCL"/>
            </a:endParaRPr>
          </a:p>
        </p:txBody>
      </p:sp>
      <p:grpSp>
        <p:nvGrpSpPr>
          <p:cNvPr id="11" name="Grupo 10"/>
          <p:cNvGrpSpPr/>
          <p:nvPr/>
        </p:nvGrpSpPr>
        <p:grpSpPr>
          <a:xfrm>
            <a:off x="1709682" y="1652099"/>
            <a:ext cx="5967282" cy="2793464"/>
            <a:chOff x="755576" y="2202798"/>
            <a:chExt cx="7956376" cy="3724618"/>
          </a:xfrm>
        </p:grpSpPr>
        <p:sp>
          <p:nvSpPr>
            <p:cNvPr id="8" name="Rectángulo 7"/>
            <p:cNvSpPr/>
            <p:nvPr/>
          </p:nvSpPr>
          <p:spPr>
            <a:xfrm>
              <a:off x="755576" y="5650417"/>
              <a:ext cx="7956376" cy="276999"/>
            </a:xfrm>
            <a:prstGeom prst="rect">
              <a:avLst/>
            </a:prstGeom>
          </p:spPr>
          <p:txBody>
            <a:bodyPr wrap="square">
              <a:spAutoFit/>
            </a:bodyPr>
            <a:lstStyle/>
            <a:p>
              <a:r>
                <a:rPr lang="es-CL" sz="750" dirty="0">
                  <a:solidFill>
                    <a:srgbClr val="25516C"/>
                  </a:solidFill>
                  <a:latin typeface="Gisha" panose="020B0502040204020203" pitchFamily="34" charset="-79"/>
                  <a:cs typeface="Gisha" panose="020B0502040204020203" pitchFamily="34" charset="-79"/>
                </a:rPr>
                <a:t>Fuente:  Estudio “Evaluación de implementación y caracterización del Programa Más Capaz, año 2015, línea Discapacidad”. SENCE 2015.</a:t>
              </a:r>
            </a:p>
          </p:txBody>
        </p:sp>
        <p:pic>
          <p:nvPicPr>
            <p:cNvPr id="10" name="Imagen 9"/>
            <p:cNvPicPr>
              <a:picLocks noChangeAspect="1"/>
            </p:cNvPicPr>
            <p:nvPr/>
          </p:nvPicPr>
          <p:blipFill>
            <a:blip r:embed="rId2"/>
            <a:stretch>
              <a:fillRect/>
            </a:stretch>
          </p:blipFill>
          <p:spPr>
            <a:xfrm>
              <a:off x="1875850" y="2202798"/>
              <a:ext cx="5400000" cy="3447619"/>
            </a:xfrm>
            <a:prstGeom prst="rect">
              <a:avLst/>
            </a:prstGeom>
          </p:spPr>
        </p:pic>
      </p:grpSp>
      <p:graphicFrame>
        <p:nvGraphicFramePr>
          <p:cNvPr id="7" name="6 Diagrama"/>
          <p:cNvGraphicFramePr/>
          <p:nvPr>
            <p:extLst>
              <p:ext uri="{D42A27DB-BD31-4B8C-83A1-F6EECF244321}">
                <p14:modId xmlns:p14="http://schemas.microsoft.com/office/powerpoint/2010/main" val="1993749733"/>
              </p:ext>
            </p:extLst>
          </p:nvPr>
        </p:nvGraphicFramePr>
        <p:xfrm>
          <a:off x="1471833" y="1320126"/>
          <a:ext cx="6205131" cy="3401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5067" y="3854723"/>
            <a:ext cx="1422103" cy="66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2336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375685" y="1434950"/>
            <a:ext cx="8435162" cy="3257552"/>
          </a:xfrm>
        </p:spPr>
        <p:txBody>
          <a:bodyPr>
            <a:normAutofit/>
          </a:bodyPr>
          <a:lstStyle/>
          <a:p>
            <a:pPr marL="0" indent="0">
              <a:buNone/>
            </a:pPr>
            <a:r>
              <a:rPr lang="es-CL" sz="900" dirty="0">
                <a:latin typeface="gobCL"/>
              </a:rPr>
              <a:t>ChileValora entrega planes formativos a SENCE basados en los perfiles del </a:t>
            </a:r>
            <a:r>
              <a:rPr lang="es-CL" sz="900" u="sng" dirty="0">
                <a:latin typeface="gobCL"/>
              </a:rPr>
              <a:t>catálogo nacional para construir la oferta de cursos </a:t>
            </a:r>
            <a:r>
              <a:rPr lang="es-CL" sz="900" dirty="0">
                <a:latin typeface="gobCL"/>
              </a:rPr>
              <a:t>que se ofrece a la población objetivo del programa y evalúa a una porción de los capacitados por el programa y </a:t>
            </a:r>
            <a:r>
              <a:rPr lang="es-CL" sz="900" u="sng" dirty="0">
                <a:latin typeface="gobCL"/>
              </a:rPr>
              <a:t>certifica a aquellos que logran demostrar que lograron efectivamente las competencias del curso</a:t>
            </a:r>
            <a:r>
              <a:rPr lang="es-CL" sz="900" dirty="0">
                <a:latin typeface="gobCL"/>
              </a:rPr>
              <a:t>. Este elemento se constituye en un validador de la calidad de la capacitación impartida.</a:t>
            </a:r>
          </a:p>
          <a:p>
            <a:pPr marL="0" indent="0">
              <a:buNone/>
            </a:pPr>
            <a:endParaRPr lang="es-CL" sz="900" dirty="0">
              <a:latin typeface="gobCL"/>
            </a:endParaRPr>
          </a:p>
          <a:p>
            <a:pPr lvl="0"/>
            <a:r>
              <a:rPr lang="es-CL" sz="900" dirty="0">
                <a:latin typeface="gobCL"/>
              </a:rPr>
              <a:t>Fundación Descúbreme ejecuta el programa de Capacitación, Evaluación y Certificación de Competencias Laborales implementado junto a la empresa SK Bergé, la OTIC de la Cámara Chilena de la Construcción, ChileValora, SENCE y el Centro de certificación de la Cámara de Comercio de Santiago.  </a:t>
            </a:r>
          </a:p>
          <a:p>
            <a:pPr lvl="0"/>
            <a:endParaRPr lang="es-CL" sz="900" dirty="0">
              <a:latin typeface="gobCL"/>
            </a:endParaRPr>
          </a:p>
          <a:p>
            <a:pPr lvl="0"/>
            <a:r>
              <a:rPr lang="es-CL" sz="900" dirty="0">
                <a:latin typeface="gobCL"/>
              </a:rPr>
              <a:t>El proyecto fue financiado a través del programa becas laborales de SENCE. </a:t>
            </a:r>
          </a:p>
          <a:p>
            <a:pPr lvl="0"/>
            <a:endParaRPr lang="es-CL" sz="900" dirty="0">
              <a:latin typeface="gobCL"/>
            </a:endParaRPr>
          </a:p>
          <a:p>
            <a:pPr lvl="0"/>
            <a:r>
              <a:rPr lang="es-CL" sz="900" dirty="0">
                <a:latin typeface="gobCL"/>
              </a:rPr>
              <a:t>10 alumnos de la Escuela Especial Santa Teresa de Ávila se capacitaron en el oficio de Auxiliar de Bodegas. Luego de ser capacitados, los jóvenes optaron por la certificación de ChileValora.</a:t>
            </a:r>
          </a:p>
          <a:p>
            <a:pPr algn="just">
              <a:lnSpc>
                <a:spcPct val="150000"/>
              </a:lnSpc>
            </a:pPr>
            <a:endParaRPr lang="es-CL" sz="1600" dirty="0">
              <a:latin typeface="gobCL"/>
            </a:endParaRPr>
          </a:p>
          <a:p>
            <a:endParaRPr lang="es-CL"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330" y="3114741"/>
            <a:ext cx="2377448" cy="1577761"/>
          </a:xfrm>
          <a:prstGeom prst="rect">
            <a:avLst/>
          </a:prstGeom>
        </p:spPr>
      </p:pic>
      <p:sp>
        <p:nvSpPr>
          <p:cNvPr id="6" name="Título 3"/>
          <p:cNvSpPr txBox="1">
            <a:spLocks/>
          </p:cNvSpPr>
          <p:nvPr/>
        </p:nvSpPr>
        <p:spPr>
          <a:xfrm>
            <a:off x="531626" y="497165"/>
            <a:ext cx="5429693" cy="44931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25" tIns="91425" rIns="91425" bIns="91425" rtlCol="0" anchor="b" anchorCtr="0">
            <a:normAutofit/>
          </a:bodyPr>
          <a:lstStyle>
            <a:lvl1pPr lvl="0" algn="ctr" defTabSz="457200" rtl="0" eaLnBrk="1" latinLnBrk="0" hangingPunct="1">
              <a:spcBef>
                <a:spcPts val="0"/>
              </a:spcBef>
              <a:buNone/>
              <a:defRPr sz="2700" b="0" kern="1200">
                <a:solidFill>
                  <a:schemeClr val="tx1"/>
                </a:solidFill>
                <a:latin typeface="Gisha" panose="020B0502040204020203" pitchFamily="34" charset="-79"/>
                <a:ea typeface="+mj-ea"/>
                <a:cs typeface="Gisha" panose="020B0502040204020203" pitchFamily="34" charset="-79"/>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s-CL" sz="1400" dirty="0">
                <a:latin typeface="gobCL"/>
              </a:rPr>
              <a:t>Jóvenes con Discapacidad Cognitiva son Certificados por ChileValora</a:t>
            </a:r>
            <a:endParaRPr lang="es-ES" sz="1400" dirty="0">
              <a:latin typeface="gobCL"/>
            </a:endParaRPr>
          </a:p>
        </p:txBody>
      </p:sp>
      <p:sp>
        <p:nvSpPr>
          <p:cNvPr id="7" name="AutoShape 2" descr="Resultado de imagen para chilevalora"/>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8" name="Imagen 7"/>
          <p:cNvPicPr>
            <a:picLocks noChangeAspect="1"/>
          </p:cNvPicPr>
          <p:nvPr/>
        </p:nvPicPr>
        <p:blipFill>
          <a:blip r:embed="rId3"/>
          <a:stretch>
            <a:fillRect/>
          </a:stretch>
        </p:blipFill>
        <p:spPr>
          <a:xfrm>
            <a:off x="6790660" y="235689"/>
            <a:ext cx="1630326" cy="671624"/>
          </a:xfrm>
          <a:prstGeom prst="rect">
            <a:avLst/>
          </a:prstGeom>
        </p:spPr>
      </p:pic>
    </p:spTree>
    <p:extLst>
      <p:ext uri="{BB962C8B-B14F-4D97-AF65-F5344CB8AC3E}">
        <p14:creationId xmlns:p14="http://schemas.microsoft.com/office/powerpoint/2010/main" val="501490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4976037" y="1803546"/>
            <a:ext cx="3834810" cy="2279356"/>
          </a:xfrm>
        </p:spPr>
        <p:txBody>
          <a:bodyPr>
            <a:normAutofit/>
          </a:bodyPr>
          <a:lstStyle/>
          <a:p>
            <a:pPr marL="0" indent="0" algn="just">
              <a:lnSpc>
                <a:spcPct val="150000"/>
              </a:lnSpc>
              <a:spcAft>
                <a:spcPts val="750"/>
              </a:spcAft>
              <a:buNone/>
              <a:tabLst>
                <a:tab pos="0" algn="l"/>
              </a:tabLst>
            </a:pPr>
            <a:r>
              <a:rPr lang="es-ES" sz="1000" dirty="0">
                <a:solidFill>
                  <a:schemeClr val="tx2"/>
                </a:solidFill>
                <a:latin typeface="gobCL"/>
              </a:rPr>
              <a:t>Francisco Javier Errázuriz, Gerente General de SkBergé</a:t>
            </a:r>
            <a:endParaRPr lang="es-ES" sz="1000" dirty="0">
              <a:latin typeface="gobCL"/>
            </a:endParaRPr>
          </a:p>
          <a:p>
            <a:pPr marL="214313" indent="-214313" algn="just">
              <a:lnSpc>
                <a:spcPct val="150000"/>
              </a:lnSpc>
              <a:buClr>
                <a:schemeClr val="tx2"/>
              </a:buClr>
              <a:buFont typeface="Wingdings" panose="05000000000000000000" pitchFamily="2" charset="2"/>
              <a:buChar char="§"/>
            </a:pPr>
            <a:r>
              <a:rPr lang="es-CL" sz="900" u="sng" dirty="0">
                <a:latin typeface="gobCL"/>
              </a:rPr>
              <a:t>Reducción de  la rotación </a:t>
            </a:r>
            <a:r>
              <a:rPr lang="es-CL" sz="900" dirty="0">
                <a:latin typeface="gobCL"/>
              </a:rPr>
              <a:t>de un 56% a un </a:t>
            </a:r>
            <a:r>
              <a:rPr lang="es-CL" sz="900" dirty="0">
                <a:solidFill>
                  <a:schemeClr val="tx2"/>
                </a:solidFill>
                <a:latin typeface="gobCL"/>
              </a:rPr>
              <a:t>27%.  E</a:t>
            </a:r>
            <a:r>
              <a:rPr lang="es-CL" sz="900" dirty="0">
                <a:latin typeface="gobCL"/>
              </a:rPr>
              <a:t>l clima laboral (de 1 a 7) subió de un 4.84 a un </a:t>
            </a:r>
            <a:r>
              <a:rPr lang="es-CL" sz="900" dirty="0">
                <a:solidFill>
                  <a:schemeClr val="tx2"/>
                </a:solidFill>
                <a:latin typeface="gobCL"/>
              </a:rPr>
              <a:t>5.82.</a:t>
            </a:r>
          </a:p>
          <a:p>
            <a:pPr marL="214313" indent="-214313" algn="just">
              <a:lnSpc>
                <a:spcPct val="150000"/>
              </a:lnSpc>
              <a:buClr>
                <a:schemeClr val="tx2"/>
              </a:buClr>
              <a:buFont typeface="Wingdings" panose="05000000000000000000" pitchFamily="2" charset="2"/>
              <a:buChar char="§"/>
            </a:pPr>
            <a:endParaRPr lang="es-CL" sz="900" dirty="0">
              <a:latin typeface="gobCL"/>
            </a:endParaRPr>
          </a:p>
          <a:p>
            <a:pPr marL="214313" indent="-214313" algn="just">
              <a:lnSpc>
                <a:spcPct val="150000"/>
              </a:lnSpc>
              <a:buClr>
                <a:schemeClr val="tx2"/>
              </a:buClr>
              <a:buFont typeface="Wingdings" panose="05000000000000000000" pitchFamily="2" charset="2"/>
              <a:buChar char="§"/>
            </a:pPr>
            <a:r>
              <a:rPr lang="es-CL" sz="900" dirty="0">
                <a:latin typeface="gobCL"/>
              </a:rPr>
              <a:t>La </a:t>
            </a:r>
            <a:r>
              <a:rPr lang="es-CL" sz="900" u="sng" dirty="0">
                <a:latin typeface="gobCL"/>
              </a:rPr>
              <a:t>productividad</a:t>
            </a:r>
            <a:r>
              <a:rPr lang="es-CL" sz="900" dirty="0">
                <a:latin typeface="gobCL"/>
              </a:rPr>
              <a:t>, medida como porcentaje de asistencia, se incrementó en un </a:t>
            </a:r>
            <a:r>
              <a:rPr lang="es-CL" sz="900" dirty="0">
                <a:solidFill>
                  <a:schemeClr val="tx2"/>
                </a:solidFill>
                <a:latin typeface="gobCL"/>
              </a:rPr>
              <a:t>99%</a:t>
            </a:r>
          </a:p>
          <a:p>
            <a:pPr marL="214313" indent="-214313" algn="just">
              <a:lnSpc>
                <a:spcPct val="150000"/>
              </a:lnSpc>
              <a:buClr>
                <a:schemeClr val="tx2"/>
              </a:buClr>
              <a:buFont typeface="Wingdings" panose="05000000000000000000" pitchFamily="2" charset="2"/>
              <a:buChar char="§"/>
            </a:pPr>
            <a:endParaRPr lang="es-CL" sz="900" dirty="0">
              <a:latin typeface="gobCL"/>
            </a:endParaRPr>
          </a:p>
          <a:p>
            <a:pPr marL="214313" indent="-214313" algn="just">
              <a:lnSpc>
                <a:spcPct val="150000"/>
              </a:lnSpc>
              <a:buClr>
                <a:schemeClr val="tx2"/>
              </a:buClr>
              <a:buFont typeface="Wingdings" panose="05000000000000000000" pitchFamily="2" charset="2"/>
              <a:buChar char="§"/>
            </a:pPr>
            <a:r>
              <a:rPr lang="es-CL" sz="900" dirty="0">
                <a:latin typeface="gobCL"/>
              </a:rPr>
              <a:t>Tras </a:t>
            </a:r>
            <a:r>
              <a:rPr lang="es-CL" sz="900" dirty="0">
                <a:solidFill>
                  <a:schemeClr val="tx2"/>
                </a:solidFill>
                <a:latin typeface="gobCL"/>
              </a:rPr>
              <a:t>un año de implementación</a:t>
            </a:r>
            <a:r>
              <a:rPr lang="es-CL" sz="900" dirty="0">
                <a:latin typeface="gobCL"/>
              </a:rPr>
              <a:t>, seis procesos críticos de la empresa cuentan con total autonomía de sus trabajadores con discapacidad</a:t>
            </a:r>
          </a:p>
          <a:p>
            <a:pPr algn="just">
              <a:lnSpc>
                <a:spcPct val="150000"/>
              </a:lnSpc>
            </a:pPr>
            <a:endParaRPr lang="es-CL" sz="1600" dirty="0">
              <a:latin typeface="gobCL"/>
            </a:endParaRPr>
          </a:p>
          <a:p>
            <a:endParaRPr lang="es-CL" dirty="0"/>
          </a:p>
        </p:txBody>
      </p:sp>
      <p:sp>
        <p:nvSpPr>
          <p:cNvPr id="7" name="AutoShape 2" descr="Resultado de imagen para chilevalora"/>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8" name="Imagen 7"/>
          <p:cNvPicPr>
            <a:picLocks noChangeAspect="1"/>
          </p:cNvPicPr>
          <p:nvPr/>
        </p:nvPicPr>
        <p:blipFill>
          <a:blip r:embed="rId2"/>
          <a:stretch>
            <a:fillRect/>
          </a:stretch>
        </p:blipFill>
        <p:spPr>
          <a:xfrm>
            <a:off x="6379535" y="235688"/>
            <a:ext cx="2041451" cy="933893"/>
          </a:xfrm>
          <a:prstGeom prst="rect">
            <a:avLst/>
          </a:prstGeom>
        </p:spPr>
      </p:pic>
      <p:sp>
        <p:nvSpPr>
          <p:cNvPr id="9" name="CuadroTexto 8"/>
          <p:cNvSpPr txBox="1"/>
          <p:nvPr/>
        </p:nvSpPr>
        <p:spPr>
          <a:xfrm>
            <a:off x="407093" y="2037309"/>
            <a:ext cx="3902637" cy="1431161"/>
          </a:xfrm>
          <a:prstGeom prst="rect">
            <a:avLst/>
          </a:prstGeom>
          <a:noFill/>
        </p:spPr>
        <p:txBody>
          <a:bodyPr wrap="square" rtlCol="0">
            <a:spAutoFit/>
          </a:bodyPr>
          <a:lstStyle/>
          <a:p>
            <a:r>
              <a:rPr lang="es-CL" sz="1050" dirty="0">
                <a:solidFill>
                  <a:schemeClr val="tx2"/>
                </a:solidFill>
                <a:latin typeface="gobCL"/>
              </a:rPr>
              <a:t>Carola Rubia, Directora Ejecutiva de Fundación Descúbreme</a:t>
            </a:r>
          </a:p>
          <a:p>
            <a:endParaRPr lang="es-CL" sz="900" dirty="0">
              <a:latin typeface="gobCL"/>
            </a:endParaRPr>
          </a:p>
          <a:p>
            <a:r>
              <a:rPr lang="es-CL" sz="900" dirty="0">
                <a:latin typeface="gobCL"/>
              </a:rPr>
              <a:t>“Uno de los aspectos más destacables del proceso global fue evidenciar que este  tipo de </a:t>
            </a:r>
            <a:r>
              <a:rPr lang="es-CL" sz="900" u="sng" dirty="0">
                <a:latin typeface="gobCL"/>
              </a:rPr>
              <a:t>iniciativas público-privadas permiten dar respuestas concretas a los vacíos que presenta el mercado laboral en relación a la inclusión de personas con discapacidad cognitiva </a:t>
            </a:r>
            <a:r>
              <a:rPr lang="es-CL" sz="900" dirty="0">
                <a:latin typeface="gobCL"/>
              </a:rPr>
              <a:t>y, de esta manera, poner en marcha un modelo de inclusión laboral que da resultados y que fusiona las necesidades de los diversos actores para hacerlo sustentable”.</a:t>
            </a:r>
          </a:p>
          <a:p>
            <a:endParaRPr lang="es-ES" sz="1350" dirty="0"/>
          </a:p>
        </p:txBody>
      </p:sp>
      <p:sp>
        <p:nvSpPr>
          <p:cNvPr id="11" name="Título 3"/>
          <p:cNvSpPr txBox="1">
            <a:spLocks/>
          </p:cNvSpPr>
          <p:nvPr/>
        </p:nvSpPr>
        <p:spPr>
          <a:xfrm>
            <a:off x="517450" y="316233"/>
            <a:ext cx="5429693" cy="44931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25" tIns="91425" rIns="91425" bIns="91425" rtlCol="0" anchor="b" anchorCtr="0">
            <a:normAutofit/>
          </a:bodyPr>
          <a:lstStyle>
            <a:lvl1pPr lvl="0" algn="ctr" defTabSz="457200" rtl="0" eaLnBrk="1" latinLnBrk="0" hangingPunct="1">
              <a:spcBef>
                <a:spcPts val="0"/>
              </a:spcBef>
              <a:buNone/>
              <a:defRPr sz="2700" b="0" kern="1200">
                <a:solidFill>
                  <a:schemeClr val="tx1"/>
                </a:solidFill>
                <a:latin typeface="Gisha" panose="020B0502040204020203" pitchFamily="34" charset="-79"/>
                <a:ea typeface="+mj-ea"/>
                <a:cs typeface="Gisha" panose="020B0502040204020203" pitchFamily="34" charset="-79"/>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s-CL" sz="1400" dirty="0">
                <a:latin typeface="gobCL"/>
              </a:rPr>
              <a:t>Jóvenes con Discapacidad Cognitiva son Certificados por ChileValora</a:t>
            </a:r>
            <a:endParaRPr lang="es-ES" sz="1400" dirty="0">
              <a:latin typeface="gobCL"/>
            </a:endParaRPr>
          </a:p>
        </p:txBody>
      </p:sp>
    </p:spTree>
    <p:extLst>
      <p:ext uri="{BB962C8B-B14F-4D97-AF65-F5344CB8AC3E}">
        <p14:creationId xmlns:p14="http://schemas.microsoft.com/office/powerpoint/2010/main" val="2970733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28"/>
        <p:cNvGrpSpPr/>
        <p:nvPr/>
      </p:nvGrpSpPr>
      <p:grpSpPr>
        <a:xfrm>
          <a:off x="0" y="0"/>
          <a:ext cx="0" cy="0"/>
          <a:chOff x="0" y="0"/>
          <a:chExt cx="0" cy="0"/>
        </a:xfrm>
      </p:grpSpPr>
      <p:sp>
        <p:nvSpPr>
          <p:cNvPr id="235" name="Shape 235"/>
          <p:cNvSpPr txBox="1">
            <a:spLocks noGrp="1"/>
          </p:cNvSpPr>
          <p:nvPr>
            <p:ph type="title"/>
          </p:nvPr>
        </p:nvSpPr>
        <p:spPr>
          <a:xfrm>
            <a:off x="1424763" y="361088"/>
            <a:ext cx="2686493" cy="6714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68569" tIns="68569" rIns="68569" bIns="68569" rtlCol="0" anchor="b" anchorCtr="0">
            <a:noAutofit/>
          </a:bodyPr>
          <a:lstStyle/>
          <a:p>
            <a:pPr lvl="0"/>
            <a:r>
              <a:rPr lang="es-CL" sz="2400" dirty="0">
                <a:latin typeface="gobCL"/>
                <a:cs typeface="Gisha" panose="020B0502040204020203" pitchFamily="34" charset="-79"/>
              </a:rPr>
              <a:t>Testimonios</a:t>
            </a:r>
            <a:endParaRPr lang="en" sz="2400" dirty="0">
              <a:latin typeface="gobCL"/>
              <a:cs typeface="Gisha" panose="020B0502040204020203" pitchFamily="34" charset="-79"/>
            </a:endParaRPr>
          </a:p>
        </p:txBody>
      </p:sp>
      <p:sp>
        <p:nvSpPr>
          <p:cNvPr id="22" name="21 Rectángulo"/>
          <p:cNvSpPr/>
          <p:nvPr/>
        </p:nvSpPr>
        <p:spPr>
          <a:xfrm>
            <a:off x="609600" y="1756280"/>
            <a:ext cx="5226403" cy="877163"/>
          </a:xfrm>
          <a:prstGeom prst="rect">
            <a:avLst/>
          </a:prstGeom>
        </p:spPr>
        <p:txBody>
          <a:bodyPr wrap="square">
            <a:spAutoFit/>
          </a:bodyPr>
          <a:lstStyle/>
          <a:p>
            <a:pPr marL="171450" defTabSz="342900" fontAlgn="base">
              <a:buClr>
                <a:srgbClr val="00BEF2"/>
              </a:buClr>
              <a:buSzPct val="100000"/>
            </a:pPr>
            <a:r>
              <a:rPr lang="es-ES" sz="1000" dirty="0">
                <a:solidFill>
                  <a:srgbClr val="25516C"/>
                </a:solidFill>
                <a:latin typeface="gobCL"/>
                <a:ea typeface="Source Sans Pro"/>
                <a:cs typeface="Gisha" panose="020B0502040204020203" pitchFamily="34" charset="-79"/>
                <a:sym typeface="Source Sans Pro"/>
              </a:rPr>
              <a:t>"Lo difícil fue cumplir con la rutina de horarios, como salir todos los días a estudiar, sobre todo cuando una ha sido dueña de casa por 17 años. También me costó concentrarme en los estudios sabiendo que en mi casa estaba mi hija sola, o cuando tenía algún problema en mi casa que tenía que solucionar, ya que somos solas las dos“.</a:t>
            </a:r>
          </a:p>
          <a:p>
            <a:pPr marL="171450" algn="r" defTabSz="342900" fontAlgn="base">
              <a:buClr>
                <a:srgbClr val="00BEF2"/>
              </a:buClr>
              <a:buSzPct val="100000"/>
            </a:pPr>
            <a:r>
              <a:rPr lang="es-ES" sz="1000" dirty="0">
                <a:solidFill>
                  <a:srgbClr val="25516C"/>
                </a:solidFill>
                <a:latin typeface="gobCL"/>
                <a:ea typeface="Source Sans Pro"/>
                <a:cs typeface="Gisha" panose="020B0502040204020203" pitchFamily="34" charset="-79"/>
                <a:sym typeface="Source Sans Pro"/>
              </a:rPr>
              <a:t>Jeannette Meléndez. </a:t>
            </a:r>
          </a:p>
        </p:txBody>
      </p:sp>
      <p:sp>
        <p:nvSpPr>
          <p:cNvPr id="23" name="22 Rectángulo"/>
          <p:cNvSpPr/>
          <p:nvPr/>
        </p:nvSpPr>
        <p:spPr>
          <a:xfrm>
            <a:off x="836430" y="3440569"/>
            <a:ext cx="4947500" cy="723275"/>
          </a:xfrm>
          <a:prstGeom prst="rect">
            <a:avLst/>
          </a:prstGeom>
        </p:spPr>
        <p:txBody>
          <a:bodyPr wrap="square">
            <a:spAutoFit/>
          </a:bodyPr>
          <a:lstStyle/>
          <a:p>
            <a:pPr defTabSz="342900" fontAlgn="base">
              <a:spcBef>
                <a:spcPct val="0"/>
              </a:spcBef>
              <a:spcAft>
                <a:spcPct val="0"/>
              </a:spcAft>
            </a:pPr>
            <a:r>
              <a:rPr lang="es-ES" sz="1000" dirty="0">
                <a:solidFill>
                  <a:srgbClr val="25516C"/>
                </a:solidFill>
                <a:latin typeface="gobCL"/>
                <a:ea typeface="Source Sans Pro"/>
                <a:cs typeface="Gisha" panose="020B0502040204020203" pitchFamily="34" charset="-79"/>
              </a:rPr>
              <a:t>“Por tener una discapacidad las personas miran la silla (de ruedas) antes que a la persona. Pero yo demostré que </a:t>
            </a:r>
            <a:r>
              <a:rPr lang="es-ES" sz="1000" b="1" dirty="0">
                <a:solidFill>
                  <a:srgbClr val="25516C"/>
                </a:solidFill>
                <a:latin typeface="gobCL"/>
                <a:ea typeface="Source Sans Pro"/>
                <a:cs typeface="Gisha" panose="020B0502040204020203" pitchFamily="34" charset="-79"/>
              </a:rPr>
              <a:t>soy capaz </a:t>
            </a:r>
            <a:r>
              <a:rPr lang="es-ES" sz="1000" dirty="0">
                <a:solidFill>
                  <a:srgbClr val="25516C"/>
                </a:solidFill>
                <a:latin typeface="gobCL"/>
                <a:ea typeface="Source Sans Pro"/>
                <a:cs typeface="Gisha" panose="020B0502040204020203" pitchFamily="34" charset="-79"/>
              </a:rPr>
              <a:t>y debo dar todo de mí para poder demostrarlo“.</a:t>
            </a:r>
          </a:p>
          <a:p>
            <a:pPr algn="r" defTabSz="342900" fontAlgn="base">
              <a:spcBef>
                <a:spcPct val="0"/>
              </a:spcBef>
              <a:spcAft>
                <a:spcPct val="0"/>
              </a:spcAft>
            </a:pPr>
            <a:endParaRPr lang="es-ES" sz="1050" dirty="0">
              <a:solidFill>
                <a:srgbClr val="25516C"/>
              </a:solidFill>
              <a:latin typeface="gobCL"/>
              <a:ea typeface="Source Sans Pro"/>
              <a:cs typeface="Gisha" panose="020B0502040204020203" pitchFamily="34" charset="-79"/>
            </a:endParaRPr>
          </a:p>
          <a:p>
            <a:pPr algn="r" defTabSz="342900" fontAlgn="base">
              <a:spcBef>
                <a:spcPct val="0"/>
              </a:spcBef>
              <a:spcAft>
                <a:spcPct val="0"/>
              </a:spcAft>
            </a:pPr>
            <a:r>
              <a:rPr lang="es-ES" sz="1000" dirty="0">
                <a:solidFill>
                  <a:srgbClr val="25516C"/>
                </a:solidFill>
                <a:latin typeface="gobCL"/>
                <a:ea typeface="Source Sans Pro"/>
                <a:cs typeface="Gisha" panose="020B0502040204020203" pitchFamily="34" charset="-79"/>
              </a:rPr>
              <a:t>Diego Navarro.</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9886" y="1398678"/>
            <a:ext cx="2377648" cy="1592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9381" y="3164123"/>
            <a:ext cx="2368153" cy="1577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5154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evenbreak.co.uk images job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0364" y="1328988"/>
            <a:ext cx="7931888" cy="313639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a:stretch>
            <a:fillRect/>
          </a:stretch>
        </p:blipFill>
        <p:spPr>
          <a:xfrm>
            <a:off x="1877754" y="167409"/>
            <a:ext cx="4438650" cy="1028700"/>
          </a:xfrm>
          <a:prstGeom prst="rect">
            <a:avLst/>
          </a:prstGeom>
        </p:spPr>
      </p:pic>
    </p:spTree>
    <p:extLst>
      <p:ext uri="{BB962C8B-B14F-4D97-AF65-F5344CB8AC3E}">
        <p14:creationId xmlns:p14="http://schemas.microsoft.com/office/powerpoint/2010/main" val="2229707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1010200" y="1434950"/>
            <a:ext cx="7131300" cy="2980296"/>
          </a:xfrm>
        </p:spPr>
        <p:txBody>
          <a:bodyPr>
            <a:normAutofit fontScale="40000" lnSpcReduction="20000"/>
          </a:bodyPr>
          <a:lstStyle/>
          <a:p>
            <a:pPr marL="0" indent="0">
              <a:buNone/>
            </a:pPr>
            <a:r>
              <a:rPr lang="es-419" sz="3000" dirty="0">
                <a:latin typeface="gobCL"/>
              </a:rPr>
              <a:t>Se ha realizado una amplia investigación sobre discapacidad y empleo durante los años y en diferentes países, y todas llegan a conclusiones similares*. En promedio:</a:t>
            </a:r>
          </a:p>
          <a:p>
            <a:pPr marL="0" indent="0">
              <a:buNone/>
            </a:pPr>
            <a:endParaRPr lang="es-419" sz="3000" dirty="0">
              <a:latin typeface="gobCL"/>
            </a:endParaRPr>
          </a:p>
          <a:p>
            <a:r>
              <a:rPr lang="es-419" sz="2300" u="sng" dirty="0">
                <a:latin typeface="gobCL"/>
              </a:rPr>
              <a:t>Los trabajadores con discapacidad son igual de productivos que los trabajadores sin discapacidad</a:t>
            </a:r>
          </a:p>
          <a:p>
            <a:pPr marL="0" indent="0">
              <a:buNone/>
            </a:pPr>
            <a:endParaRPr lang="es-419" sz="2300" u="sng" dirty="0">
              <a:latin typeface="gobCL"/>
            </a:endParaRPr>
          </a:p>
          <a:p>
            <a:r>
              <a:rPr lang="es-419" sz="2300" dirty="0">
                <a:latin typeface="gobCL"/>
              </a:rPr>
              <a:t>Los trabajadores con discapacidad tienen menos ausencias por enfermedad</a:t>
            </a:r>
          </a:p>
          <a:p>
            <a:endParaRPr lang="es-419" sz="2300" dirty="0">
              <a:latin typeface="gobCL"/>
            </a:endParaRPr>
          </a:p>
          <a:p>
            <a:r>
              <a:rPr lang="es-419" sz="2300" dirty="0">
                <a:latin typeface="gobCL"/>
              </a:rPr>
              <a:t>Los trabajadores con discapacidad tienen menos accidentes en el lugar de Trabajo</a:t>
            </a:r>
          </a:p>
          <a:p>
            <a:pPr marL="0" indent="0">
              <a:buNone/>
            </a:pPr>
            <a:endParaRPr lang="es-419" sz="2300" dirty="0">
              <a:latin typeface="gobCL"/>
            </a:endParaRPr>
          </a:p>
          <a:p>
            <a:r>
              <a:rPr lang="es-419" sz="2300" dirty="0">
                <a:latin typeface="gobCL"/>
              </a:rPr>
              <a:t>Los trabajadores con discapacidad permanecen en los trabajos por más tiempo</a:t>
            </a:r>
          </a:p>
          <a:p>
            <a:pPr marL="0" indent="0">
              <a:buNone/>
            </a:pPr>
            <a:endParaRPr lang="en-US" sz="2300" dirty="0">
              <a:latin typeface="gobCL"/>
            </a:endParaRPr>
          </a:p>
          <a:p>
            <a:r>
              <a:rPr lang="es-419" sz="2300" u="sng" dirty="0">
                <a:latin typeface="gobCL"/>
              </a:rPr>
              <a:t>Las personas con discapacidad tienen cualidades adicionales </a:t>
            </a:r>
            <a:r>
              <a:rPr lang="es-419" sz="2300" dirty="0">
                <a:latin typeface="gobCL"/>
              </a:rPr>
              <a:t>(como por ejemplo, persistencia, resolución de problemas, innovación, determinación, creatividad) que nosotros tendríamos que desarrollar navegando por un camino al rededor del mundo no designado para nosotros</a:t>
            </a:r>
          </a:p>
          <a:p>
            <a:pPr marL="0" indent="0">
              <a:buNone/>
            </a:pPr>
            <a:endParaRPr lang="en-US" sz="2300" dirty="0">
              <a:latin typeface="gobCL"/>
            </a:endParaRPr>
          </a:p>
          <a:p>
            <a:r>
              <a:rPr lang="es-419" sz="2300" u="sng" dirty="0">
                <a:latin typeface="gobCL"/>
              </a:rPr>
              <a:t>Las personas prefieren adquirir sus bienes en empresas que emplean personas con discapacidad</a:t>
            </a:r>
          </a:p>
          <a:p>
            <a:pPr marL="0" indent="0">
              <a:buNone/>
            </a:pPr>
            <a:endParaRPr lang="en-US" sz="2300" u="sng" dirty="0">
              <a:latin typeface="gobCL"/>
            </a:endParaRPr>
          </a:p>
          <a:p>
            <a:r>
              <a:rPr lang="en-US" sz="2300" dirty="0">
                <a:latin typeface="gobCL"/>
              </a:rPr>
              <a:t>Las </a:t>
            </a:r>
            <a:r>
              <a:rPr lang="es-419" sz="2300" dirty="0">
                <a:latin typeface="gobCL"/>
              </a:rPr>
              <a:t>personas prefieren trabajar para organizaciones que sean exclusivas y accesibles y que se ocupen de su personal – por lo que éstas atraen el mejor talento.</a:t>
            </a:r>
          </a:p>
          <a:p>
            <a:pPr marL="0" indent="0">
              <a:buNone/>
            </a:pPr>
            <a:endParaRPr lang="es-419" sz="2500" dirty="0">
              <a:latin typeface="gobCL"/>
            </a:endParaRPr>
          </a:p>
          <a:p>
            <a:endParaRPr lang="en-US" sz="2500" dirty="0">
              <a:latin typeface="gobCL"/>
            </a:endParaRPr>
          </a:p>
          <a:p>
            <a:pPr marL="0" indent="0">
              <a:buNone/>
            </a:pPr>
            <a:r>
              <a:rPr lang="en-US" sz="2500" dirty="0">
                <a:latin typeface="gobCL"/>
              </a:rPr>
              <a:t>*</a:t>
            </a:r>
            <a:r>
              <a:rPr lang="en-US" sz="1500" dirty="0">
                <a:latin typeface="gobCL"/>
              </a:rPr>
              <a:t>http://www.evenbreak.co.uk/</a:t>
            </a:r>
          </a:p>
          <a:p>
            <a:endParaRPr lang="es-CL" dirty="0"/>
          </a:p>
        </p:txBody>
      </p:sp>
      <p:sp>
        <p:nvSpPr>
          <p:cNvPr id="4" name="Título 3"/>
          <p:cNvSpPr txBox="1">
            <a:spLocks/>
          </p:cNvSpPr>
          <p:nvPr/>
        </p:nvSpPr>
        <p:spPr>
          <a:xfrm>
            <a:off x="1861003" y="418213"/>
            <a:ext cx="5429693" cy="6675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25" tIns="91425" rIns="91425" bIns="91425" rtlCol="0" anchor="b" anchorCtr="0">
            <a:normAutofit/>
          </a:bodyPr>
          <a:lstStyle>
            <a:lvl1pPr lvl="0" algn="ctr" defTabSz="457200" rtl="0" eaLnBrk="1" latinLnBrk="0" hangingPunct="1">
              <a:spcBef>
                <a:spcPts val="0"/>
              </a:spcBef>
              <a:buNone/>
              <a:defRPr sz="2700" b="0" kern="1200">
                <a:solidFill>
                  <a:schemeClr val="tx1"/>
                </a:solidFill>
                <a:latin typeface="Gisha" panose="020B0502040204020203" pitchFamily="34" charset="-79"/>
                <a:ea typeface="+mj-ea"/>
                <a:cs typeface="Gisha" panose="020B0502040204020203" pitchFamily="34" charset="-79"/>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s-419" sz="1400" dirty="0">
                <a:latin typeface="gobCL"/>
              </a:rPr>
              <a:t>Empleo y discapacidad: </a:t>
            </a:r>
            <a:r>
              <a:rPr lang="es-419" sz="1200" dirty="0">
                <a:latin typeface="gobCL"/>
              </a:rPr>
              <a:t>¿</a:t>
            </a:r>
            <a:r>
              <a:rPr lang="es-419" sz="1400" dirty="0">
                <a:latin typeface="gobCL"/>
              </a:rPr>
              <a:t>Por qué contratar una PcD</a:t>
            </a:r>
            <a:r>
              <a:rPr lang="en-US" sz="1400" dirty="0">
                <a:latin typeface="gobCL"/>
              </a:rPr>
              <a:t>?</a:t>
            </a:r>
            <a:br>
              <a:rPr lang="en-US" sz="1400" dirty="0">
                <a:latin typeface="gobCL"/>
              </a:rPr>
            </a:br>
            <a:endParaRPr lang="es-ES" sz="1400" dirty="0">
              <a:latin typeface="gobCL"/>
            </a:endParaRPr>
          </a:p>
        </p:txBody>
      </p:sp>
    </p:spTree>
    <p:extLst>
      <p:ext uri="{BB962C8B-B14F-4D97-AF65-F5344CB8AC3E}">
        <p14:creationId xmlns:p14="http://schemas.microsoft.com/office/powerpoint/2010/main" val="2615927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1166144" y="1633424"/>
            <a:ext cx="7131300" cy="2780100"/>
          </a:xfrm>
        </p:spPr>
        <p:txBody>
          <a:bodyPr>
            <a:normAutofit/>
          </a:bodyPr>
          <a:lstStyle/>
          <a:p>
            <a:pPr marL="0" indent="0">
              <a:buNone/>
            </a:pPr>
            <a:r>
              <a:rPr lang="en-US" sz="1000" dirty="0"/>
              <a:t>“</a:t>
            </a:r>
            <a:r>
              <a:rPr lang="es-419" sz="1000" dirty="0"/>
              <a:t>Cuando en Starbucks pensamos en contratación, nosotros pensamos más allá de las etiquetas. Nos desafiamos a nosotros mismos a mirar más allá de las fuentes tradicionales y de los perfiles típicos</a:t>
            </a:r>
            <a:r>
              <a:rPr lang="en-US" sz="1000" dirty="0"/>
              <a:t>, para </a:t>
            </a:r>
            <a:r>
              <a:rPr lang="es-419" sz="1000" dirty="0"/>
              <a:t>atraer personas que compartan nuestros valores y nuestra pasión por el servicio y la comunidad.  </a:t>
            </a:r>
          </a:p>
          <a:p>
            <a:pPr marL="0" indent="0">
              <a:buNone/>
            </a:pPr>
            <a:endParaRPr lang="es-419" sz="1000" dirty="0"/>
          </a:p>
          <a:p>
            <a:pPr marL="0" indent="0">
              <a:buNone/>
            </a:pPr>
            <a:r>
              <a:rPr lang="es-419" sz="1000" dirty="0"/>
              <a:t>No hay mejor ejemplo que nuestro compromiso de contratar personas con discapacidad. </a:t>
            </a:r>
            <a:r>
              <a:rPr lang="es-419" sz="1000" dirty="0">
                <a:solidFill>
                  <a:srgbClr val="3785D1"/>
                </a:solidFill>
              </a:rPr>
              <a:t>Estos profesionales talentosos aportan experiencias únicas que y las nuevas ideas mientas que contribuyen a una </a:t>
            </a:r>
            <a:r>
              <a:rPr lang="es-419" sz="1000" b="1" dirty="0">
                <a:solidFill>
                  <a:srgbClr val="3785D1"/>
                </a:solidFill>
              </a:rPr>
              <a:t>cultura de calidez </a:t>
            </a:r>
            <a:r>
              <a:rPr lang="es-419" sz="1000" dirty="0">
                <a:solidFill>
                  <a:srgbClr val="3785D1"/>
                </a:solidFill>
              </a:rPr>
              <a:t>y verdadera inclusión.</a:t>
            </a:r>
            <a:r>
              <a:rPr lang="es-419" sz="1000" dirty="0"/>
              <a:t>  Nosotros trabajamos en </a:t>
            </a:r>
            <a:r>
              <a:rPr lang="es-419" sz="1000" b="1" dirty="0">
                <a:solidFill>
                  <a:srgbClr val="3785D1"/>
                </a:solidFill>
              </a:rPr>
              <a:t>fomentan la innovación </a:t>
            </a:r>
            <a:r>
              <a:rPr lang="es-419" sz="1000" dirty="0"/>
              <a:t>múltiples equipos de trabajo  para colaborar e inspirar a los socios (trabajadores) a adoptar accesibilidad como un valor global de</a:t>
            </a:r>
            <a:r>
              <a:rPr lang="en-US" sz="1000" dirty="0"/>
              <a:t> Starbucks, y </a:t>
            </a:r>
            <a:r>
              <a:rPr lang="es-419" sz="1000" dirty="0"/>
              <a:t>estamos continuamente inspirados por la diversidad e inclusión de nuestro personal</a:t>
            </a:r>
            <a:r>
              <a:rPr lang="en-US" sz="1000" dirty="0"/>
              <a:t>.”</a:t>
            </a:r>
          </a:p>
          <a:p>
            <a:endParaRPr lang="en-US" sz="900" dirty="0"/>
          </a:p>
          <a:p>
            <a:pPr marL="0" indent="0">
              <a:buNone/>
            </a:pPr>
            <a:endParaRPr lang="en-US" sz="900" dirty="0"/>
          </a:p>
          <a:p>
            <a:pPr marL="0" indent="0">
              <a:buNone/>
            </a:pPr>
            <a:endParaRPr lang="en-US" sz="900" dirty="0"/>
          </a:p>
          <a:p>
            <a:pPr marL="0" indent="0">
              <a:buNone/>
            </a:pPr>
            <a:r>
              <a:rPr lang="en-US" sz="900" dirty="0"/>
              <a:t>-Scott </a:t>
            </a:r>
            <a:r>
              <a:rPr lang="en-US" sz="900" dirty="0" err="1"/>
              <a:t>Pitasky</a:t>
            </a:r>
            <a:r>
              <a:rPr lang="en-US" sz="900" dirty="0"/>
              <a:t>, Vice-Presidente </a:t>
            </a:r>
            <a:r>
              <a:rPr lang="en-US" sz="900" dirty="0" err="1"/>
              <a:t>Ejecutivo</a:t>
            </a:r>
            <a:r>
              <a:rPr lang="en-US" sz="900" dirty="0"/>
              <a:t> y Director de </a:t>
            </a:r>
            <a:r>
              <a:rPr lang="en-US" sz="900" dirty="0" err="1"/>
              <a:t>Recursos</a:t>
            </a:r>
            <a:r>
              <a:rPr lang="en-US" sz="900" dirty="0"/>
              <a:t> para </a:t>
            </a:r>
            <a:r>
              <a:rPr lang="en-US" sz="900" dirty="0" err="1"/>
              <a:t>Socios</a:t>
            </a:r>
            <a:r>
              <a:rPr lang="en-US" sz="900" dirty="0"/>
              <a:t>, Starbucks</a:t>
            </a:r>
          </a:p>
          <a:p>
            <a:pPr marL="0" indent="0">
              <a:buNone/>
            </a:pPr>
            <a:endParaRPr lang="es-CL" sz="1000" dirty="0">
              <a:latin typeface="gobCL"/>
            </a:endParaRPr>
          </a:p>
          <a:p>
            <a:pPr marL="0" indent="0">
              <a:buNone/>
            </a:pPr>
            <a:endParaRPr lang="es-CL" sz="1000" dirty="0">
              <a:latin typeface="gobCL"/>
            </a:endParaRPr>
          </a:p>
          <a:p>
            <a:pPr marL="0" indent="0">
              <a:buNone/>
            </a:pPr>
            <a:endParaRPr lang="es-CL" sz="1000" dirty="0">
              <a:latin typeface="gobCL"/>
            </a:endParaRPr>
          </a:p>
          <a:p>
            <a:pPr marL="0" indent="0">
              <a:buNone/>
            </a:pPr>
            <a:r>
              <a:rPr lang="es-CL" sz="800" dirty="0">
                <a:solidFill>
                  <a:srgbClr val="0070C0"/>
                </a:solidFill>
                <a:latin typeface="gobCL"/>
              </a:rPr>
              <a:t>*http://www.huffingtonpost.com/sarah-blahovec/why-hire-disabled-workers_b_9292912.html</a:t>
            </a:r>
          </a:p>
        </p:txBody>
      </p:sp>
      <p:sp>
        <p:nvSpPr>
          <p:cNvPr id="4" name="Título 3"/>
          <p:cNvSpPr txBox="1">
            <a:spLocks/>
          </p:cNvSpPr>
          <p:nvPr/>
        </p:nvSpPr>
        <p:spPr>
          <a:xfrm>
            <a:off x="1705059" y="396950"/>
            <a:ext cx="5688113" cy="79389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25" tIns="91425" rIns="91425" bIns="91425" rtlCol="0" anchor="b" anchorCtr="0">
            <a:normAutofit/>
          </a:bodyPr>
          <a:lstStyle>
            <a:lvl1pPr lvl="0" algn="ctr" defTabSz="457200" rtl="0" eaLnBrk="1" latinLnBrk="0" hangingPunct="1">
              <a:spcBef>
                <a:spcPts val="0"/>
              </a:spcBef>
              <a:buNone/>
              <a:defRPr sz="2700" b="0" kern="1200">
                <a:solidFill>
                  <a:schemeClr val="tx1"/>
                </a:solidFill>
                <a:latin typeface="Gisha" panose="020B0502040204020203" pitchFamily="34" charset="-79"/>
                <a:ea typeface="+mj-ea"/>
                <a:cs typeface="Gisha" panose="020B0502040204020203" pitchFamily="34" charset="-79"/>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s-419" sz="1400" dirty="0">
                <a:solidFill>
                  <a:srgbClr val="002060"/>
                </a:solidFill>
                <a:latin typeface="gobCL"/>
              </a:rPr>
              <a:t>¿ </a:t>
            </a:r>
            <a:r>
              <a:rPr lang="en-US" sz="1400" dirty="0">
                <a:solidFill>
                  <a:srgbClr val="002060"/>
                </a:solidFill>
                <a:latin typeface="gobCL"/>
              </a:rPr>
              <a:t>Por </a:t>
            </a:r>
            <a:r>
              <a:rPr lang="es-419" sz="1400" dirty="0">
                <a:solidFill>
                  <a:srgbClr val="002060"/>
                </a:solidFill>
                <a:latin typeface="gobCL"/>
              </a:rPr>
              <a:t>qué contratar trabajadores con discapacidad?: </a:t>
            </a:r>
            <a:br>
              <a:rPr lang="es-419" sz="1400" dirty="0">
                <a:solidFill>
                  <a:srgbClr val="002060"/>
                </a:solidFill>
                <a:latin typeface="gobCL"/>
              </a:rPr>
            </a:br>
            <a:r>
              <a:rPr lang="es-419" sz="1100" dirty="0">
                <a:solidFill>
                  <a:srgbClr val="002060"/>
                </a:solidFill>
                <a:latin typeface="gobCL"/>
              </a:rPr>
              <a:t>Algunas respuestas de compañías poderosas* </a:t>
            </a:r>
            <a:br>
              <a:rPr lang="es-419" sz="1100" dirty="0">
                <a:solidFill>
                  <a:srgbClr val="002060"/>
                </a:solidFill>
                <a:latin typeface="gobCL"/>
              </a:rPr>
            </a:br>
            <a:r>
              <a:rPr lang="es-419" sz="1100" dirty="0">
                <a:solidFill>
                  <a:srgbClr val="002060"/>
                </a:solidFill>
                <a:latin typeface="gobCL"/>
              </a:rPr>
              <a:t>(y exclusivas)</a:t>
            </a:r>
            <a:endParaRPr lang="es-ES" sz="1400" dirty="0">
              <a:solidFill>
                <a:srgbClr val="002060"/>
              </a:solidFill>
              <a:latin typeface="gobCL"/>
            </a:endParaRPr>
          </a:p>
        </p:txBody>
      </p:sp>
    </p:spTree>
    <p:extLst>
      <p:ext uri="{BB962C8B-B14F-4D97-AF65-F5344CB8AC3E}">
        <p14:creationId xmlns:p14="http://schemas.microsoft.com/office/powerpoint/2010/main" val="453947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Macintosh HD:Users:valentinaaliaga:Desktop:Diego SECOM:Papelería:v1_CuentaPublica_plantilla:complemento-03.jpg"/>
          <p:cNvPicPr/>
          <p:nvPr/>
        </p:nvPicPr>
        <p:blipFill rotWithShape="1">
          <a:blip r:embed="rId2">
            <a:alphaModFix amt="60000"/>
            <a:extLst>
              <a:ext uri="{28A0092B-C50C-407E-A947-70E740481C1C}">
                <a14:useLocalDpi xmlns:a14="http://schemas.microsoft.com/office/drawing/2010/main" val="0"/>
              </a:ext>
            </a:extLst>
          </a:blip>
          <a:srcRect l="9183" t="42417" r="8837" b="35330"/>
          <a:stretch/>
        </p:blipFill>
        <p:spPr bwMode="auto">
          <a:xfrm>
            <a:off x="685800" y="0"/>
            <a:ext cx="1365015" cy="240257"/>
          </a:xfrm>
          <a:prstGeom prst="rect">
            <a:avLst/>
          </a:prstGeom>
          <a:noFill/>
          <a:ln>
            <a:noFill/>
          </a:ln>
          <a:extLst>
            <a:ext uri="{53640926-AAD7-44D8-BBD7-CCE9431645EC}">
              <a14:shadowObscured xmlns:a14="http://schemas.microsoft.com/office/drawing/2010/main"/>
            </a:ext>
          </a:extLst>
        </p:spPr>
      </p:pic>
      <p:sp>
        <p:nvSpPr>
          <p:cNvPr id="15" name="Título 1"/>
          <p:cNvSpPr txBox="1">
            <a:spLocks/>
          </p:cNvSpPr>
          <p:nvPr/>
        </p:nvSpPr>
        <p:spPr>
          <a:xfrm>
            <a:off x="685800" y="691153"/>
            <a:ext cx="7772400" cy="476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2700"/>
              </a:lnSpc>
            </a:pPr>
            <a:r>
              <a:rPr lang="es-ES" sz="2200" dirty="0">
                <a:solidFill>
                  <a:schemeClr val="tx2">
                    <a:lumMod val="60000"/>
                    <a:lumOff val="40000"/>
                  </a:schemeClr>
                </a:solidFill>
                <a:latin typeface="gobCL"/>
                <a:cs typeface="gobCL"/>
              </a:rPr>
              <a:t>Situación laboral de PcD</a:t>
            </a:r>
            <a:endParaRPr lang="es-ES" sz="3500" dirty="0">
              <a:solidFill>
                <a:schemeClr val="tx2"/>
              </a:solidFill>
              <a:latin typeface="gobCL"/>
              <a:cs typeface="gobCL"/>
            </a:endParaRPr>
          </a:p>
        </p:txBody>
      </p:sp>
      <p:graphicFrame>
        <p:nvGraphicFramePr>
          <p:cNvPr id="7" name="Diagrama 6"/>
          <p:cNvGraphicFramePr/>
          <p:nvPr>
            <p:extLst>
              <p:ext uri="{D42A27DB-BD31-4B8C-83A1-F6EECF244321}">
                <p14:modId xmlns:p14="http://schemas.microsoft.com/office/powerpoint/2010/main" val="3518801227"/>
              </p:ext>
            </p:extLst>
          </p:nvPr>
        </p:nvGraphicFramePr>
        <p:xfrm>
          <a:off x="479445" y="691153"/>
          <a:ext cx="8026155" cy="4006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p:cNvSpPr txBox="1"/>
          <p:nvPr/>
        </p:nvSpPr>
        <p:spPr>
          <a:xfrm>
            <a:off x="5669873" y="4198052"/>
            <a:ext cx="3180522" cy="230832"/>
          </a:xfrm>
          <a:prstGeom prst="rect">
            <a:avLst/>
          </a:prstGeom>
          <a:noFill/>
        </p:spPr>
        <p:txBody>
          <a:bodyPr wrap="square" rtlCol="0">
            <a:spAutoFit/>
          </a:bodyPr>
          <a:lstStyle/>
          <a:p>
            <a:r>
              <a:rPr lang="es-CO" sz="900" dirty="0">
                <a:latin typeface="gobCL"/>
                <a:ea typeface="+mj-ea"/>
                <a:cs typeface="gobCL"/>
              </a:rPr>
              <a:t>Fuente: II Estudio Nacional de la Discapacidad, 2015</a:t>
            </a:r>
          </a:p>
        </p:txBody>
      </p:sp>
    </p:spTree>
    <p:extLst>
      <p:ext uri="{BB962C8B-B14F-4D97-AF65-F5344CB8AC3E}">
        <p14:creationId xmlns:p14="http://schemas.microsoft.com/office/powerpoint/2010/main" val="3626130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957946" y="1940451"/>
            <a:ext cx="7131300" cy="2780100"/>
          </a:xfrm>
        </p:spPr>
        <p:txBody>
          <a:bodyPr>
            <a:normAutofit/>
          </a:bodyPr>
          <a:lstStyle/>
          <a:p>
            <a:r>
              <a:rPr lang="en-US" sz="1000" dirty="0">
                <a:latin typeface="gobCL"/>
              </a:rPr>
              <a:t>“</a:t>
            </a:r>
            <a:r>
              <a:rPr lang="es-ES" sz="1000" dirty="0">
                <a:latin typeface="gobCL"/>
              </a:rPr>
              <a:t>Ernst &amp; Young busca el mejor período de talento. Para encontrar las habilidades especializadas que necesitamos, debemos aprovechar los más amplios grupos de talentos disponibles, incluyendo personas con una amplia gama de habilidades físicas, cognitivas y de salud mental. </a:t>
            </a:r>
            <a:r>
              <a:rPr lang="en-US" sz="1000" dirty="0">
                <a:latin typeface="gobCL"/>
              </a:rPr>
              <a:t>Sabemos que </a:t>
            </a:r>
            <a:r>
              <a:rPr lang="es-ES" sz="1000" dirty="0">
                <a:solidFill>
                  <a:srgbClr val="3785D1"/>
                </a:solidFill>
                <a:latin typeface="gobCL"/>
              </a:rPr>
              <a:t>diversos equipos producen mejores soluciones, por lo que hay una clara ventaja de rendimiento al reunir a personas con todo tipo de diferencias </a:t>
            </a:r>
            <a:r>
              <a:rPr lang="en-US" sz="1000" dirty="0">
                <a:solidFill>
                  <a:srgbClr val="3785D1"/>
                </a:solidFill>
                <a:latin typeface="gobCL"/>
              </a:rPr>
              <a:t> - </a:t>
            </a:r>
            <a:r>
              <a:rPr lang="es-ES" sz="1000" dirty="0">
                <a:solidFill>
                  <a:srgbClr val="3785D1"/>
                </a:solidFill>
                <a:latin typeface="gobCL"/>
              </a:rPr>
              <a:t>en género, etnia, orientación, edad, antecedentes y habilidades.</a:t>
            </a:r>
            <a:r>
              <a:rPr lang="es-ES" sz="1000" dirty="0">
                <a:latin typeface="gobCL"/>
              </a:rPr>
              <a:t> Los trabajadores  con discapacidad tienen mayores tasas de retención, por lo que para muchas empresas, </a:t>
            </a:r>
            <a:r>
              <a:rPr lang="en-US" sz="1000" dirty="0">
                <a:latin typeface="gobCL"/>
              </a:rPr>
              <a:t> </a:t>
            </a:r>
            <a:r>
              <a:rPr lang="es-419" sz="1000" dirty="0">
                <a:latin typeface="gobCL"/>
              </a:rPr>
              <a:t>puede significar un verdadero ahorro de costos al reducir rotación de personal</a:t>
            </a:r>
            <a:r>
              <a:rPr lang="en-US" sz="1000" dirty="0">
                <a:latin typeface="gobCL"/>
              </a:rPr>
              <a:t>. </a:t>
            </a:r>
            <a:r>
              <a:rPr lang="es-ES" sz="1000" dirty="0">
                <a:latin typeface="gobCL"/>
              </a:rPr>
              <a:t>Los estudios demuestran que los consumidores prefieren hacer negocios con empresas que emplean a personas con discapacidad, por lo que hay valor de marca. Las investigaciones también han encontrado que las organizaciones que emplean a personas con discapacidad </a:t>
            </a:r>
            <a:r>
              <a:rPr lang="es-ES" sz="1000" dirty="0">
                <a:solidFill>
                  <a:srgbClr val="3785D1"/>
                </a:solidFill>
                <a:latin typeface="gobCL"/>
              </a:rPr>
              <a:t> tienen mayor moral y compromiso con los empleados, lo que sabemos impulsa la rentabilidad</a:t>
            </a:r>
            <a:r>
              <a:rPr lang="en-US" sz="1000" dirty="0">
                <a:latin typeface="gobCL"/>
              </a:rPr>
              <a:t>. </a:t>
            </a:r>
            <a:r>
              <a:rPr lang="es-ES" sz="1000" dirty="0">
                <a:latin typeface="gobCL"/>
              </a:rPr>
              <a:t>Por último, las personas con discapacidad a menudo tienen habilidades de resolución de problemas perfectamente afinadas y </a:t>
            </a:r>
            <a:r>
              <a:rPr lang="es-ES" sz="1000" b="1" dirty="0">
                <a:solidFill>
                  <a:srgbClr val="3785D1"/>
                </a:solidFill>
                <a:latin typeface="gobCL"/>
              </a:rPr>
              <a:t>un grado de adaptabilidad que las vuelve especialmente valiosas en el entorno empresarial cambiante de hoy</a:t>
            </a:r>
            <a:r>
              <a:rPr lang="es-ES" sz="1000" dirty="0">
                <a:latin typeface="gobCL"/>
              </a:rPr>
              <a:t>. </a:t>
            </a:r>
            <a:r>
              <a:rPr lang="en-US" sz="1000" dirty="0">
                <a:latin typeface="gobCL"/>
              </a:rPr>
              <a:t> (…).”</a:t>
            </a:r>
            <a:endParaRPr lang="es-CL" sz="1000" dirty="0">
              <a:latin typeface="gobCL"/>
            </a:endParaRPr>
          </a:p>
        </p:txBody>
      </p:sp>
      <p:sp>
        <p:nvSpPr>
          <p:cNvPr id="5" name="Título 2"/>
          <p:cNvSpPr txBox="1">
            <a:spLocks/>
          </p:cNvSpPr>
          <p:nvPr/>
        </p:nvSpPr>
        <p:spPr>
          <a:xfrm>
            <a:off x="1010200" y="439719"/>
            <a:ext cx="7131300" cy="671400"/>
          </a:xfrm>
          <a:prstGeom prst="rect">
            <a:avLst/>
          </a:prstGeom>
        </p:spPr>
        <p:txBody>
          <a:bodyPr vert="horz" lIns="91425" tIns="91425" rIns="91425" bIns="91425" rtlCol="0" anchor="b" anchorCtr="0">
            <a:noAutofit/>
          </a:bodyPr>
          <a:lstStyle>
            <a:lvl1pPr lvl="0" algn="ctr" defTabSz="457200" rtl="0" eaLnBrk="1" latinLnBrk="0" hangingPunct="1">
              <a:spcBef>
                <a:spcPts val="0"/>
              </a:spcBef>
              <a:buNone/>
              <a:defRPr sz="2700" b="0" kern="1200">
                <a:solidFill>
                  <a:schemeClr val="tx1"/>
                </a:solidFill>
                <a:latin typeface="Gisha" panose="020B0502040204020203" pitchFamily="34" charset="-79"/>
                <a:ea typeface="+mj-ea"/>
                <a:cs typeface="Gisha" panose="020B0502040204020203" pitchFamily="34" charset="-79"/>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algn="l"/>
            <a:endParaRPr lang="es-419" sz="1800" dirty="0">
              <a:latin typeface="gobCL"/>
            </a:endParaRPr>
          </a:p>
        </p:txBody>
      </p:sp>
      <p:sp>
        <p:nvSpPr>
          <p:cNvPr id="7" name="Título 3"/>
          <p:cNvSpPr txBox="1">
            <a:spLocks/>
          </p:cNvSpPr>
          <p:nvPr/>
        </p:nvSpPr>
        <p:spPr>
          <a:xfrm>
            <a:off x="1400259" y="311889"/>
            <a:ext cx="5688113" cy="79389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25" tIns="91425" rIns="91425" bIns="91425" rtlCol="0" anchor="b" anchorCtr="0">
            <a:normAutofit/>
          </a:bodyPr>
          <a:lstStyle>
            <a:lvl1pPr lvl="0" algn="ctr" defTabSz="457200" rtl="0" eaLnBrk="1" latinLnBrk="0" hangingPunct="1">
              <a:spcBef>
                <a:spcPts val="0"/>
              </a:spcBef>
              <a:buNone/>
              <a:defRPr sz="2700" b="0" kern="1200">
                <a:solidFill>
                  <a:schemeClr val="tx1"/>
                </a:solidFill>
                <a:latin typeface="Gisha" panose="020B0502040204020203" pitchFamily="34" charset="-79"/>
                <a:ea typeface="+mj-ea"/>
                <a:cs typeface="Gisha" panose="020B0502040204020203" pitchFamily="34" charset="-79"/>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s-419" sz="1400" dirty="0">
                <a:solidFill>
                  <a:srgbClr val="002060"/>
                </a:solidFill>
                <a:latin typeface="gobCL"/>
              </a:rPr>
              <a:t>¿ </a:t>
            </a:r>
            <a:r>
              <a:rPr lang="en-US" sz="1400" dirty="0">
                <a:solidFill>
                  <a:srgbClr val="002060"/>
                </a:solidFill>
                <a:latin typeface="gobCL"/>
              </a:rPr>
              <a:t>Por </a:t>
            </a:r>
            <a:r>
              <a:rPr lang="es-419" sz="1400" dirty="0">
                <a:solidFill>
                  <a:srgbClr val="002060"/>
                </a:solidFill>
                <a:latin typeface="gobCL"/>
              </a:rPr>
              <a:t>qué contratar trabajadores con discapacidad?: </a:t>
            </a:r>
            <a:br>
              <a:rPr lang="es-419" sz="1400" dirty="0">
                <a:solidFill>
                  <a:srgbClr val="002060"/>
                </a:solidFill>
                <a:latin typeface="gobCL"/>
              </a:rPr>
            </a:br>
            <a:r>
              <a:rPr lang="es-419" sz="1100" dirty="0">
                <a:solidFill>
                  <a:srgbClr val="002060"/>
                </a:solidFill>
                <a:latin typeface="gobCL"/>
              </a:rPr>
              <a:t>Algunas respuestas de compañías poderosas* </a:t>
            </a:r>
            <a:br>
              <a:rPr lang="es-419" sz="1100" dirty="0">
                <a:solidFill>
                  <a:srgbClr val="002060"/>
                </a:solidFill>
                <a:latin typeface="gobCL"/>
              </a:rPr>
            </a:br>
            <a:r>
              <a:rPr lang="es-419" sz="1100" dirty="0">
                <a:solidFill>
                  <a:srgbClr val="002060"/>
                </a:solidFill>
                <a:latin typeface="gobCL"/>
              </a:rPr>
              <a:t>(y exclusivas)</a:t>
            </a:r>
            <a:endParaRPr lang="es-ES" sz="1400" dirty="0">
              <a:solidFill>
                <a:srgbClr val="002060"/>
              </a:solidFill>
              <a:latin typeface="gobCL"/>
            </a:endParaRPr>
          </a:p>
        </p:txBody>
      </p:sp>
    </p:spTree>
    <p:extLst>
      <p:ext uri="{BB962C8B-B14F-4D97-AF65-F5344CB8AC3E}">
        <p14:creationId xmlns:p14="http://schemas.microsoft.com/office/powerpoint/2010/main" val="1107249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1010199" y="1434950"/>
            <a:ext cx="7467493" cy="2780100"/>
          </a:xfrm>
        </p:spPr>
        <p:txBody>
          <a:bodyPr>
            <a:normAutofit/>
          </a:bodyPr>
          <a:lstStyle/>
          <a:p>
            <a:r>
              <a:rPr lang="es-ES" sz="900" dirty="0">
                <a:latin typeface="gobCL"/>
              </a:rPr>
              <a:t>El </a:t>
            </a:r>
            <a:r>
              <a:rPr lang="es-ES" sz="900" u="sng" dirty="0">
                <a:latin typeface="gobCL"/>
              </a:rPr>
              <a:t>Índice de Igualdad para Personas con Discapacidad </a:t>
            </a:r>
            <a:r>
              <a:rPr lang="en-US" sz="900" dirty="0">
                <a:latin typeface="gobCL"/>
              </a:rPr>
              <a:t>(</a:t>
            </a:r>
            <a:r>
              <a:rPr lang="es-419" sz="900" dirty="0">
                <a:latin typeface="gobCL"/>
              </a:rPr>
              <a:t>DEI, por sus siglas en inglés) es una iniciativa </a:t>
            </a:r>
            <a:r>
              <a:rPr lang="en-US" sz="900" dirty="0">
                <a:latin typeface="gobCL"/>
              </a:rPr>
              <a:t>conjunta de la </a:t>
            </a:r>
            <a:r>
              <a:rPr lang="es-ES" sz="900" dirty="0">
                <a:latin typeface="gobCL"/>
              </a:rPr>
              <a:t>Asociación Estadounidense de Personas con Discapacidad </a:t>
            </a:r>
            <a:r>
              <a:rPr lang="en-US" sz="900" dirty="0">
                <a:latin typeface="gobCL"/>
              </a:rPr>
              <a:t>y de la </a:t>
            </a:r>
            <a:r>
              <a:rPr lang="es-ES" sz="900" dirty="0">
                <a:latin typeface="gobCL"/>
              </a:rPr>
              <a:t>Red de Liderazgo Empresarial de los Estados Unidos</a:t>
            </a:r>
            <a:r>
              <a:rPr lang="en-US" sz="900" dirty="0">
                <a:latin typeface="gobCL"/>
              </a:rPr>
              <a:t>. </a:t>
            </a:r>
            <a:r>
              <a:rPr lang="es-419" sz="900" dirty="0">
                <a:latin typeface="gobCL"/>
              </a:rPr>
              <a:t>Desarrollado por el Comité Asesor </a:t>
            </a:r>
            <a:r>
              <a:rPr lang="en-US" sz="900" dirty="0">
                <a:latin typeface="gobCL"/>
              </a:rPr>
              <a:t>del DEI, u</a:t>
            </a:r>
            <a:r>
              <a:rPr lang="es-ES" sz="900" dirty="0">
                <a:latin typeface="gobCL"/>
              </a:rPr>
              <a:t>n grupo diverso de líderes empresariales, expertos en políticas y defensores de la discapacidad</a:t>
            </a:r>
            <a:r>
              <a:rPr lang="en-US" sz="900" dirty="0">
                <a:latin typeface="gobCL"/>
              </a:rPr>
              <a:t>, </a:t>
            </a:r>
            <a:r>
              <a:rPr lang="en-US" sz="900" u="sng" dirty="0">
                <a:latin typeface="gobCL"/>
              </a:rPr>
              <a:t>el DEI </a:t>
            </a:r>
            <a:r>
              <a:rPr lang="es-419" sz="900" u="sng" dirty="0">
                <a:latin typeface="gobCL"/>
              </a:rPr>
              <a:t>es una herramienta nacional</a:t>
            </a:r>
            <a:r>
              <a:rPr lang="en-US" sz="900" u="sng" dirty="0">
                <a:latin typeface="gobCL"/>
              </a:rPr>
              <a:t>, </a:t>
            </a:r>
            <a:r>
              <a:rPr lang="es-419" sz="900" u="sng" dirty="0">
                <a:latin typeface="gobCL"/>
              </a:rPr>
              <a:t>transparente y anual de evaluación comparativa que ofrece  a los negocios una oportunidad de recibir una puntuación objetiva, en una escala de cero (0) a cien (100), en sus políticas y practicas de inclusión de personas con discapacidad.</a:t>
            </a:r>
          </a:p>
          <a:p>
            <a:endParaRPr lang="en-US" sz="900" b="1" dirty="0">
              <a:solidFill>
                <a:srgbClr val="3785D1"/>
              </a:solidFill>
              <a:latin typeface="gobCL"/>
            </a:endParaRPr>
          </a:p>
          <a:p>
            <a:r>
              <a:rPr lang="es-ES" sz="900" u="sng" dirty="0">
                <a:latin typeface="gobCL"/>
              </a:rPr>
              <a:t>El DEI es una herramienta de reconocimiento, aspiracional y educativa que tiene como objetivo ayudar a las empresas a identificar oportunidades de mejora continua y ayudar a construir la reputación de las empresa como empleadores de su elección.</a:t>
            </a:r>
          </a:p>
          <a:p>
            <a:pPr marL="0" indent="0">
              <a:buNone/>
            </a:pPr>
            <a:endParaRPr lang="en-US" sz="900" dirty="0">
              <a:latin typeface="gobCL"/>
            </a:endParaRPr>
          </a:p>
          <a:p>
            <a:r>
              <a:rPr lang="es-ES" sz="900" dirty="0">
                <a:latin typeface="gobCL"/>
              </a:rPr>
              <a:t>Las compañías que toman el auto informe DEI en una amplia variedad de criterios dentro de cuatro categorías: cultura y liderazgo, acceso a toda la empresa, prácticas de empleo, participación de la comunidad y servicios de apoyo.</a:t>
            </a:r>
            <a:endParaRPr lang="es-CL" sz="2000" dirty="0"/>
          </a:p>
        </p:txBody>
      </p:sp>
      <p:pic>
        <p:nvPicPr>
          <p:cNvPr id="1026" name="Picture 2" descr="2016 DEI Best Places to Work Disability Equality 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9171" y="4027225"/>
            <a:ext cx="3012559" cy="65101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3"/>
          <p:cNvSpPr txBox="1">
            <a:spLocks/>
          </p:cNvSpPr>
          <p:nvPr/>
        </p:nvSpPr>
        <p:spPr>
          <a:xfrm>
            <a:off x="1428305" y="450112"/>
            <a:ext cx="6234225" cy="41821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25" tIns="91425" rIns="91425" bIns="91425" rtlCol="0" anchor="b" anchorCtr="0">
            <a:normAutofit lnSpcReduction="10000"/>
          </a:bodyPr>
          <a:lstStyle>
            <a:lvl1pPr lvl="0" algn="ctr" defTabSz="457200" rtl="0" eaLnBrk="1" latinLnBrk="0" hangingPunct="1">
              <a:spcBef>
                <a:spcPts val="0"/>
              </a:spcBef>
              <a:buNone/>
              <a:defRPr sz="2700" b="0" kern="1200">
                <a:solidFill>
                  <a:schemeClr val="tx1"/>
                </a:solidFill>
                <a:latin typeface="Gisha" panose="020B0502040204020203" pitchFamily="34" charset="-79"/>
                <a:ea typeface="+mj-ea"/>
                <a:cs typeface="Gisha" panose="020B0502040204020203" pitchFamily="34" charset="-79"/>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z="1600" dirty="0">
                <a:latin typeface="gobCL"/>
              </a:rPr>
              <a:t>Resultados del </a:t>
            </a:r>
            <a:r>
              <a:rPr lang="es-419" sz="1600" dirty="0">
                <a:latin typeface="gobCL"/>
              </a:rPr>
              <a:t>Índice de Igualdad para Personas con Discapacidad </a:t>
            </a:r>
            <a:r>
              <a:rPr lang="en-US" sz="1600" dirty="0">
                <a:latin typeface="gobCL"/>
              </a:rPr>
              <a:t>- 2016</a:t>
            </a:r>
            <a:endParaRPr lang="es-ES" sz="1600" dirty="0">
              <a:solidFill>
                <a:srgbClr val="002060"/>
              </a:solidFill>
              <a:latin typeface="gobCL"/>
            </a:endParaRPr>
          </a:p>
        </p:txBody>
      </p:sp>
    </p:spTree>
    <p:extLst>
      <p:ext uri="{BB962C8B-B14F-4D97-AF65-F5344CB8AC3E}">
        <p14:creationId xmlns:p14="http://schemas.microsoft.com/office/powerpoint/2010/main" val="2031235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txBox="1">
            <a:spLocks/>
          </p:cNvSpPr>
          <p:nvPr/>
        </p:nvSpPr>
        <p:spPr>
          <a:xfrm>
            <a:off x="1010200" y="439719"/>
            <a:ext cx="7131300" cy="671400"/>
          </a:xfrm>
          <a:prstGeom prst="rect">
            <a:avLst/>
          </a:prstGeom>
        </p:spPr>
        <p:txBody>
          <a:bodyPr vert="horz" lIns="91425" tIns="91425" rIns="91425" bIns="91425" rtlCol="0" anchor="b" anchorCtr="0">
            <a:noAutofit/>
          </a:bodyPr>
          <a:lstStyle>
            <a:lvl1pPr lvl="0" algn="ctr" defTabSz="457200" rtl="0" eaLnBrk="1" latinLnBrk="0" hangingPunct="1">
              <a:spcBef>
                <a:spcPts val="0"/>
              </a:spcBef>
              <a:buNone/>
              <a:defRPr sz="2700" b="0" kern="1200">
                <a:solidFill>
                  <a:schemeClr val="tx1"/>
                </a:solidFill>
                <a:latin typeface="Gisha" panose="020B0502040204020203" pitchFamily="34" charset="-79"/>
                <a:ea typeface="+mj-ea"/>
                <a:cs typeface="Gisha" panose="020B0502040204020203" pitchFamily="34" charset="-79"/>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algn="l"/>
            <a:endParaRPr lang="es-419" sz="1800" dirty="0">
              <a:latin typeface="gobCL"/>
            </a:endParaRPr>
          </a:p>
        </p:txBody>
      </p:sp>
      <p:sp>
        <p:nvSpPr>
          <p:cNvPr id="8" name="Rectángulo 7"/>
          <p:cNvSpPr/>
          <p:nvPr/>
        </p:nvSpPr>
        <p:spPr>
          <a:xfrm>
            <a:off x="318977" y="1392503"/>
            <a:ext cx="8477693" cy="1169551"/>
          </a:xfrm>
          <a:prstGeom prst="rect">
            <a:avLst/>
          </a:prstGeom>
        </p:spPr>
        <p:txBody>
          <a:bodyPr wrap="square">
            <a:spAutoFit/>
          </a:bodyPr>
          <a:lstStyle/>
          <a:p>
            <a:r>
              <a:rPr lang="en-US" sz="900" u="sng" dirty="0">
                <a:latin typeface="gobCL"/>
              </a:rPr>
              <a:t>Diversity and Inclusion (D&amp;I) index and ratings powered by Thomson Reuters ESG data, designed to transparently and objectively measure the relative performance of companies against factors that define diverse and inclusive workplaces. </a:t>
            </a:r>
            <a:endParaRPr lang="en-US" sz="900" dirty="0">
              <a:latin typeface="gobCL"/>
            </a:endParaRPr>
          </a:p>
          <a:p>
            <a:endParaRPr lang="en-US" sz="800" dirty="0">
              <a:latin typeface="gobCL"/>
            </a:endParaRPr>
          </a:p>
          <a:p>
            <a:r>
              <a:rPr lang="en-US" sz="800" dirty="0">
                <a:latin typeface="gobCL"/>
              </a:rPr>
              <a:t>Available through Thomson Reuters </a:t>
            </a:r>
            <a:r>
              <a:rPr lang="en-US" sz="800" dirty="0" err="1">
                <a:latin typeface="gobCL"/>
              </a:rPr>
              <a:t>Eikon</a:t>
            </a:r>
            <a:r>
              <a:rPr lang="en-US" sz="800" dirty="0">
                <a:latin typeface="gobCL"/>
              </a:rPr>
              <a:t>, the D&amp;I index ranks over 6,000 publicly listed companies to identify the top 100 publicly traded companies with the most diverse and inclusive workplaces, as measured by 24 separate metrics across 4 key pillars.</a:t>
            </a:r>
          </a:p>
          <a:p>
            <a:endParaRPr lang="en-US" sz="800" dirty="0">
              <a:latin typeface="gobCL"/>
              <a:hlinkClick r:id="rId3"/>
            </a:endParaRPr>
          </a:p>
          <a:p>
            <a:r>
              <a:rPr lang="en-US" sz="800" dirty="0">
                <a:latin typeface="gobCL"/>
                <a:hlinkClick r:id="rId3"/>
              </a:rPr>
              <a:t>Thomson Reuters ESG data</a:t>
            </a:r>
            <a:r>
              <a:rPr lang="en-US" sz="800" dirty="0">
                <a:latin typeface="gobCL"/>
              </a:rPr>
              <a:t> provides performance information for in-depth, socially responsible investment analysis.</a:t>
            </a:r>
          </a:p>
          <a:p>
            <a:endParaRPr lang="en-US" sz="1200" dirty="0">
              <a:solidFill>
                <a:srgbClr val="555555"/>
              </a:solidFill>
              <a:effectLst/>
              <a:latin typeface="gobCL"/>
            </a:endParaRPr>
          </a:p>
        </p:txBody>
      </p:sp>
      <p:sp>
        <p:nvSpPr>
          <p:cNvPr id="9" name="Shape 235"/>
          <p:cNvSpPr txBox="1">
            <a:spLocks/>
          </p:cNvSpPr>
          <p:nvPr/>
        </p:nvSpPr>
        <p:spPr>
          <a:xfrm>
            <a:off x="1010200" y="416699"/>
            <a:ext cx="6184495" cy="6714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68569" tIns="68569" rIns="68569" bIns="68569" rtlCol="0" anchor="b" anchorCtr="0">
            <a:noAutofit/>
          </a:bodyPr>
          <a:lstStyle>
            <a:lvl1pPr lvl="0" algn="ctr" defTabSz="457200" rtl="0" eaLnBrk="1" latinLnBrk="0" hangingPunct="1">
              <a:spcBef>
                <a:spcPts val="0"/>
              </a:spcBef>
              <a:buNone/>
              <a:defRPr sz="2700" b="0" kern="1200">
                <a:solidFill>
                  <a:schemeClr val="tx1"/>
                </a:solidFill>
                <a:latin typeface="Gisha" panose="020B0502040204020203" pitchFamily="34" charset="-79"/>
                <a:ea typeface="+mj-ea"/>
                <a:cs typeface="Gisha" panose="020B0502040204020203" pitchFamily="34" charset="-79"/>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defTabSz="342900" fontAlgn="base">
              <a:spcBef>
                <a:spcPct val="0"/>
              </a:spcBef>
              <a:spcAft>
                <a:spcPct val="0"/>
              </a:spcAft>
            </a:pPr>
            <a:r>
              <a:rPr lang="en-US" sz="1400" cap="all" dirty="0">
                <a:solidFill>
                  <a:schemeClr val="tx2"/>
                </a:solidFill>
                <a:latin typeface="gobCL"/>
              </a:rPr>
              <a:t>DIVERSITY, INCLUSION &amp; DEVELOPMENT DATA</a:t>
            </a:r>
            <a:br>
              <a:rPr lang="en-US" sz="1400" cap="all" dirty="0">
                <a:solidFill>
                  <a:schemeClr val="tx2"/>
                </a:solidFill>
                <a:latin typeface="gobCL"/>
              </a:rPr>
            </a:br>
            <a:r>
              <a:rPr lang="en-US" sz="1400" dirty="0">
                <a:solidFill>
                  <a:schemeClr val="tx2"/>
                </a:solidFill>
                <a:latin typeface="gobCL"/>
              </a:rPr>
              <a:t>Diversity and Inclusion index</a:t>
            </a:r>
            <a:endParaRPr lang="es-ES" sz="1400" dirty="0">
              <a:solidFill>
                <a:schemeClr val="tx1">
                  <a:lumMod val="85000"/>
                  <a:lumOff val="15000"/>
                </a:schemeClr>
              </a:solidFill>
              <a:latin typeface="gobCL"/>
              <a:ea typeface="ヒラギノ角ゴ Pro W3" charset="-128"/>
              <a:cs typeface="Arial"/>
              <a:sym typeface="Arial"/>
            </a:endParaRPr>
          </a:p>
        </p:txBody>
      </p:sp>
      <p:sp>
        <p:nvSpPr>
          <p:cNvPr id="12" name="Rectángulo 11"/>
          <p:cNvSpPr/>
          <p:nvPr/>
        </p:nvSpPr>
        <p:spPr>
          <a:xfrm flipH="1">
            <a:off x="6393708" y="4428084"/>
            <a:ext cx="1601974" cy="215444"/>
          </a:xfrm>
          <a:prstGeom prst="rect">
            <a:avLst/>
          </a:prstGeom>
        </p:spPr>
        <p:txBody>
          <a:bodyPr wrap="square">
            <a:spAutoFit/>
          </a:bodyPr>
          <a:lstStyle/>
          <a:p>
            <a:r>
              <a:rPr lang="es-CL" sz="800" dirty="0">
                <a:solidFill>
                  <a:schemeClr val="accent2"/>
                </a:solidFill>
                <a:latin typeface="gobCL"/>
              </a:rPr>
              <a:t>https://youtu.be/Yx3ZXyC8b3A</a:t>
            </a:r>
          </a:p>
        </p:txBody>
      </p:sp>
      <p:pic>
        <p:nvPicPr>
          <p:cNvPr id="13" name="Yx3ZXyC8b3A">
            <a:hlinkClick r:id="" action="ppaction://media"/>
          </p:cNvPr>
          <p:cNvPicPr>
            <a:picLocks noRot="1" noChangeAspect="1"/>
          </p:cNvPicPr>
          <p:nvPr>
            <a:videoFile r:link="rId1"/>
          </p:nvPr>
        </p:nvPicPr>
        <p:blipFill>
          <a:blip r:embed="rId4"/>
          <a:stretch>
            <a:fillRect/>
          </a:stretch>
        </p:blipFill>
        <p:spPr>
          <a:xfrm>
            <a:off x="2466753" y="2614858"/>
            <a:ext cx="3841898" cy="1920948"/>
          </a:xfrm>
          <a:prstGeom prst="rect">
            <a:avLst/>
          </a:prstGeom>
        </p:spPr>
      </p:pic>
    </p:spTree>
    <p:extLst>
      <p:ext uri="{BB962C8B-B14F-4D97-AF65-F5344CB8AC3E}">
        <p14:creationId xmlns:p14="http://schemas.microsoft.com/office/powerpoint/2010/main" val="564225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
                                        </p:tgtEl>
                                      </p:cBhvr>
                                    </p:cmd>
                                  </p:childTnLst>
                                </p:cTn>
                              </p:par>
                            </p:childTnLst>
                          </p:cTn>
                        </p:par>
                      </p:childTnLst>
                    </p:cTn>
                  </p:par>
                </p:childTnLst>
              </p:cTn>
              <p:nextCondLst>
                <p:cond evt="onClick" delay="0">
                  <p:tgtEl>
                    <p:spTgt spid="13"/>
                  </p:tgtEl>
                </p:cond>
              </p:nextCondLst>
            </p:seq>
            <p:video>
              <p:cMediaNode vol="80000">
                <p:cTn id="7" fill="hold" display="0">
                  <p:stCondLst>
                    <p:cond delay="indefinite"/>
                  </p:stCondLst>
                </p:cTn>
                <p:tgtEl>
                  <p:spTgt spid="13"/>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297712" y="1302639"/>
            <a:ext cx="8600754" cy="362378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endParaRPr lang="es-ES" sz="1050" i="1" dirty="0">
              <a:latin typeface="gobCL"/>
            </a:endParaRPr>
          </a:p>
          <a:p>
            <a:pPr marL="0" indent="0">
              <a:buNone/>
            </a:pPr>
            <a:r>
              <a:rPr lang="es-ES" sz="1050" dirty="0">
                <a:latin typeface="gobCL"/>
              </a:rPr>
              <a:t>En la categoría “políticas innovadoras”, se reconoció al programa “+Capaz” por su sistema de capacitación e inclusión laboral de personas en situación de discapacidad, destacando a Chile como un referente en programas de empleo con dignidad, inclusión y alianzas estratégicas con la sociedad civil y el sector privado.</a:t>
            </a:r>
          </a:p>
          <a:p>
            <a:pPr marL="0" indent="0">
              <a:buNone/>
            </a:pPr>
            <a:endParaRPr lang="es-ES" sz="1050" dirty="0">
              <a:latin typeface="gobCL"/>
            </a:endParaRPr>
          </a:p>
          <a:p>
            <a:pPr marL="0" lvl="0" indent="0">
              <a:buNone/>
            </a:pPr>
            <a:r>
              <a:rPr lang="pt-BR" sz="1200" dirty="0">
                <a:hlinkClick r:id="rId2"/>
              </a:rPr>
              <a:t>Zero Project - Premio a Política </a:t>
            </a:r>
            <a:r>
              <a:rPr lang="pt-BR" sz="1200" dirty="0" err="1">
                <a:hlinkClick r:id="rId2"/>
              </a:rPr>
              <a:t>Innovadora</a:t>
            </a:r>
            <a:r>
              <a:rPr lang="pt-BR" sz="1200" dirty="0">
                <a:hlinkClick r:id="rId2"/>
              </a:rPr>
              <a:t> +Capaz</a:t>
            </a:r>
            <a:endParaRPr lang="pt-BR" sz="1200" dirty="0"/>
          </a:p>
          <a:p>
            <a:endParaRPr lang="pt-BR" sz="1200" dirty="0"/>
          </a:p>
          <a:p>
            <a:pPr marL="0" indent="0">
              <a:buNone/>
            </a:pPr>
            <a:endParaRPr lang="en-US" sz="1200" dirty="0">
              <a:latin typeface="gobCL"/>
              <a:hlinkClick r:id="rId2"/>
            </a:endParaRPr>
          </a:p>
          <a:p>
            <a:pPr marL="0" indent="0">
              <a:buNone/>
            </a:pPr>
            <a:endParaRPr lang="en-US" sz="1200" dirty="0">
              <a:latin typeface="gobCL"/>
              <a:hlinkClick r:id="rId2"/>
            </a:endParaRPr>
          </a:p>
          <a:p>
            <a:pPr marL="0" indent="0">
              <a:buNone/>
            </a:pPr>
            <a:endParaRPr lang="en-US" sz="1200" dirty="0">
              <a:latin typeface="gobCL"/>
              <a:hlinkClick r:id="rId2"/>
            </a:endParaRPr>
          </a:p>
          <a:p>
            <a:pPr marL="0" indent="0">
              <a:buNone/>
            </a:pPr>
            <a:endParaRPr lang="en-US" sz="1200" dirty="0">
              <a:latin typeface="gobCL"/>
              <a:hlinkClick r:id="rId2"/>
            </a:endParaRPr>
          </a:p>
          <a:p>
            <a:pPr marL="0" indent="0">
              <a:buNone/>
            </a:pPr>
            <a:endParaRPr lang="en-US" sz="1200" dirty="0">
              <a:latin typeface="gobCL"/>
              <a:hlinkClick r:id="rId2"/>
            </a:endParaRPr>
          </a:p>
          <a:p>
            <a:pPr marL="0" indent="0">
              <a:buNone/>
            </a:pPr>
            <a:endParaRPr lang="en-US" sz="1200" dirty="0">
              <a:latin typeface="gobCL"/>
              <a:hlinkClick r:id="rId2"/>
            </a:endParaRPr>
          </a:p>
          <a:p>
            <a:pPr marL="0" indent="0">
              <a:buNone/>
            </a:pPr>
            <a:endParaRPr lang="en-US" sz="1200" dirty="0">
              <a:latin typeface="gobCL"/>
              <a:hlinkClick r:id="rId2"/>
            </a:endParaRPr>
          </a:p>
          <a:p>
            <a:pPr marL="0" indent="0">
              <a:buNone/>
            </a:pPr>
            <a:endParaRPr lang="en-US" sz="1200" dirty="0">
              <a:latin typeface="gobCL"/>
              <a:hlinkClick r:id="rId2"/>
            </a:endParaRPr>
          </a:p>
          <a:p>
            <a:pPr marL="0" indent="0">
              <a:buNone/>
            </a:pPr>
            <a:endParaRPr lang="en-US" sz="1200" dirty="0">
              <a:latin typeface="gobCL"/>
              <a:hlinkClick r:id="rId2"/>
            </a:endParaRPr>
          </a:p>
          <a:p>
            <a:pPr marL="0" indent="0">
              <a:buNone/>
            </a:pPr>
            <a:r>
              <a:rPr lang="en-US" sz="1200" dirty="0">
                <a:latin typeface="gobCL"/>
                <a:hlinkClick r:id="rId2"/>
              </a:rPr>
              <a:t>«Thanks to this programme, I became a Mechanic and I could prove that I am capable.»</a:t>
            </a:r>
          </a:p>
          <a:p>
            <a:pPr marL="0" indent="0">
              <a:buNone/>
            </a:pPr>
            <a:r>
              <a:rPr lang="en-US" sz="800" dirty="0">
                <a:latin typeface="gobCL"/>
                <a:hlinkClick r:id="rId2"/>
              </a:rPr>
              <a:t>Mr Diego Navarro, participant with spastic paraplegia, Chile</a:t>
            </a:r>
            <a:endParaRPr lang="pt-BR" sz="800" dirty="0">
              <a:latin typeface="gobCL"/>
              <a:hlinkClick r:id="rId2"/>
            </a:endParaRPr>
          </a:p>
          <a:p>
            <a:endParaRPr lang="pt-BR" sz="2000" dirty="0">
              <a:hlinkClick r:id="rId2"/>
            </a:endParaRPr>
          </a:p>
          <a:p>
            <a:pPr marL="0" indent="0">
              <a:buNone/>
            </a:pPr>
            <a:endParaRPr lang="pt-BR" sz="2800" dirty="0">
              <a:hlinkClick r:id="rId2"/>
            </a:endParaRPr>
          </a:p>
          <a:p>
            <a:endParaRPr lang="pt-BR" sz="2800" dirty="0">
              <a:hlinkClick r:id="rId2"/>
            </a:endParaRPr>
          </a:p>
          <a:p>
            <a:endParaRPr lang="pt-BR" sz="2800" dirty="0">
              <a:hlinkClick r:id="rId2"/>
            </a:endParaRPr>
          </a:p>
        </p:txBody>
      </p:sp>
      <p:pic>
        <p:nvPicPr>
          <p:cNvPr id="1030" name="Picture 6" descr="Zero Pro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 y="519113"/>
            <a:ext cx="1932517" cy="600075"/>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2"/>
          <p:cNvSpPr>
            <a:spLocks noGrp="1"/>
          </p:cNvSpPr>
          <p:nvPr>
            <p:ph type="title"/>
          </p:nvPr>
        </p:nvSpPr>
        <p:spPr>
          <a:xfrm>
            <a:off x="2692399" y="194734"/>
            <a:ext cx="6206067" cy="106365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fontAlgn="base"/>
            <a:r>
              <a:rPr lang="en-US" sz="1400" dirty="0">
                <a:latin typeface="gobCL"/>
              </a:rPr>
              <a:t>Innovative Policy 2017 on Employment and Vocational Education &amp; Training</a:t>
            </a:r>
            <a:br>
              <a:rPr lang="en-US" sz="1400" dirty="0">
                <a:latin typeface="gobCL"/>
              </a:rPr>
            </a:br>
            <a:r>
              <a:rPr lang="en-US" sz="1400" cap="all" dirty="0">
                <a:latin typeface="gobCL"/>
              </a:rPr>
              <a:t>Training and placing the vulnerable in Chile</a:t>
            </a:r>
            <a:br>
              <a:rPr lang="en-US" sz="1400" b="1" cap="all" dirty="0">
                <a:latin typeface="gobCL"/>
              </a:rPr>
            </a:br>
            <a:endParaRPr lang="es-CL" sz="1400" b="1" dirty="0">
              <a:latin typeface="gobCL"/>
            </a:endParaRPr>
          </a:p>
        </p:txBody>
      </p:sp>
      <p:pic>
        <p:nvPicPr>
          <p:cNvPr id="3" name="Imagen 2"/>
          <p:cNvPicPr>
            <a:picLocks noChangeAspect="1"/>
          </p:cNvPicPr>
          <p:nvPr/>
        </p:nvPicPr>
        <p:blipFill>
          <a:blip r:embed="rId4"/>
          <a:stretch>
            <a:fillRect/>
          </a:stretch>
        </p:blipFill>
        <p:spPr>
          <a:xfrm>
            <a:off x="6329915" y="1946109"/>
            <a:ext cx="2384253" cy="2060829"/>
          </a:xfrm>
          <a:prstGeom prst="rect">
            <a:avLst/>
          </a:prstGeom>
        </p:spPr>
      </p:pic>
      <p:pic>
        <p:nvPicPr>
          <p:cNvPr id="4" name="Imagen 3"/>
          <p:cNvPicPr>
            <a:picLocks noChangeAspect="1"/>
          </p:cNvPicPr>
          <p:nvPr/>
        </p:nvPicPr>
        <p:blipFill>
          <a:blip r:embed="rId5"/>
          <a:stretch>
            <a:fillRect/>
          </a:stretch>
        </p:blipFill>
        <p:spPr>
          <a:xfrm>
            <a:off x="1066233" y="2603319"/>
            <a:ext cx="2240491" cy="1212233"/>
          </a:xfrm>
          <a:prstGeom prst="rect">
            <a:avLst/>
          </a:prstGeom>
        </p:spPr>
      </p:pic>
    </p:spTree>
    <p:extLst>
      <p:ext uri="{BB962C8B-B14F-4D97-AF65-F5344CB8AC3E}">
        <p14:creationId xmlns:p14="http://schemas.microsoft.com/office/powerpoint/2010/main" val="2606856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Imagen 3" descr="Macintosh HD:Users:valentinaaliaga:Desktop:Diego SECOM:Papelería:v1_CuentaPublica_plantilla:complemento-03.jpg"/>
          <p:cNvPicPr/>
          <p:nvPr/>
        </p:nvPicPr>
        <p:blipFill rotWithShape="1">
          <a:blip r:embed="rId2">
            <a:alphaModFix amt="60000"/>
            <a:extLst>
              <a:ext uri="{28A0092B-C50C-407E-A947-70E740481C1C}">
                <a14:useLocalDpi xmlns:a14="http://schemas.microsoft.com/office/drawing/2010/main" val="0"/>
              </a:ext>
            </a:extLst>
          </a:blip>
          <a:srcRect l="9183" t="42417" r="8837" b="35330"/>
          <a:stretch/>
        </p:blipFill>
        <p:spPr bwMode="auto">
          <a:xfrm>
            <a:off x="685800" y="0"/>
            <a:ext cx="1365015" cy="240257"/>
          </a:xfrm>
          <a:prstGeom prst="rect">
            <a:avLst/>
          </a:prstGeom>
          <a:noFill/>
          <a:ln>
            <a:noFill/>
          </a:ln>
          <a:extLst>
            <a:ext uri="{53640926-AAD7-44D8-BBD7-CCE9431645EC}">
              <a14:shadowObscured xmlns:a14="http://schemas.microsoft.com/office/drawing/2010/main"/>
            </a:ext>
          </a:extLst>
        </p:spPr>
      </p:pic>
      <p:sp>
        <p:nvSpPr>
          <p:cNvPr id="15" name="Título 1"/>
          <p:cNvSpPr txBox="1">
            <a:spLocks/>
          </p:cNvSpPr>
          <p:nvPr/>
        </p:nvSpPr>
        <p:spPr>
          <a:xfrm>
            <a:off x="5453270" y="3046601"/>
            <a:ext cx="4150670" cy="189645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2700"/>
              </a:lnSpc>
            </a:pPr>
            <a:r>
              <a:rPr lang="es-ES" sz="2400" dirty="0">
                <a:solidFill>
                  <a:schemeClr val="tx2"/>
                </a:solidFill>
                <a:latin typeface="gobCL"/>
                <a:cs typeface="gobCL"/>
              </a:rPr>
              <a:t>Muchas gracias.</a:t>
            </a:r>
            <a:endParaRPr lang="es-ES" sz="3500" dirty="0">
              <a:solidFill>
                <a:schemeClr val="tx2"/>
              </a:solidFill>
              <a:latin typeface="gobCL"/>
              <a:cs typeface="gobCL"/>
            </a:endParaRPr>
          </a:p>
        </p:txBody>
      </p:sp>
      <p:sp>
        <p:nvSpPr>
          <p:cNvPr id="6" name="AutoShape 4" descr="Resultado de imagen para aprendices"/>
          <p:cNvSpPr>
            <a:spLocks noChangeAspect="1" noChangeArrowheads="1"/>
          </p:cNvSpPr>
          <p:nvPr/>
        </p:nvSpPr>
        <p:spPr bwMode="auto">
          <a:xfrm>
            <a:off x="406952" y="235579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 name="AutoShape 2" descr="Resultado de imagen para becas laborales sence"/>
          <p:cNvSpPr>
            <a:spLocks noChangeAspect="1" noChangeArrowheads="1"/>
          </p:cNvSpPr>
          <p:nvPr/>
        </p:nvSpPr>
        <p:spPr bwMode="auto">
          <a:xfrm>
            <a:off x="2646527" y="374102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4100" name="Picture 4" descr="Resultado de imagen para disability jobs dec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279" y="695436"/>
            <a:ext cx="1828800" cy="250507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ilo.org/wcmsp5/groups/public/---dgreports/---dcomm/documents/image/wcms_40636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455" y="1468069"/>
            <a:ext cx="2714143" cy="2714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81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Imagen 3" descr="Macintosh HD:Users:valentinaaliaga:Desktop:Diego SECOM:Papelería:v1_CuentaPublica_plantilla:complemento-03.jpg"/>
          <p:cNvPicPr/>
          <p:nvPr/>
        </p:nvPicPr>
        <p:blipFill rotWithShape="1">
          <a:blip r:embed="rId3">
            <a:alphaModFix amt="60000"/>
            <a:extLst>
              <a:ext uri="{28A0092B-C50C-407E-A947-70E740481C1C}">
                <a14:useLocalDpi xmlns:a14="http://schemas.microsoft.com/office/drawing/2010/main" val="0"/>
              </a:ext>
            </a:extLst>
          </a:blip>
          <a:srcRect l="9183" t="42417" r="8837" b="35330"/>
          <a:stretch/>
        </p:blipFill>
        <p:spPr bwMode="auto">
          <a:xfrm>
            <a:off x="685800" y="0"/>
            <a:ext cx="1365015" cy="240257"/>
          </a:xfrm>
          <a:prstGeom prst="rect">
            <a:avLst/>
          </a:prstGeom>
          <a:noFill/>
          <a:ln>
            <a:noFill/>
          </a:ln>
          <a:extLst>
            <a:ext uri="{53640926-AAD7-44D8-BBD7-CCE9431645EC}">
              <a14:shadowObscured xmlns:a14="http://schemas.microsoft.com/office/drawing/2010/main"/>
            </a:ext>
          </a:extLst>
        </p:spPr>
      </p:pic>
      <p:sp>
        <p:nvSpPr>
          <p:cNvPr id="15" name="Título 1"/>
          <p:cNvSpPr txBox="1">
            <a:spLocks/>
          </p:cNvSpPr>
          <p:nvPr/>
        </p:nvSpPr>
        <p:spPr>
          <a:xfrm>
            <a:off x="488022" y="647278"/>
            <a:ext cx="7772400" cy="58128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2700"/>
              </a:lnSpc>
            </a:pPr>
            <a:r>
              <a:rPr lang="es-ES" sz="2400" dirty="0">
                <a:solidFill>
                  <a:schemeClr val="tx2"/>
                </a:solidFill>
                <a:latin typeface="gobCL"/>
                <a:cs typeface="gobCL"/>
              </a:rPr>
              <a:t>Evidencia Internacional Ley de Cuotas</a:t>
            </a:r>
          </a:p>
        </p:txBody>
      </p:sp>
      <p:sp>
        <p:nvSpPr>
          <p:cNvPr id="7" name="CuadroTexto 6"/>
          <p:cNvSpPr txBox="1"/>
          <p:nvPr/>
        </p:nvSpPr>
        <p:spPr>
          <a:xfrm>
            <a:off x="247804" y="1622903"/>
            <a:ext cx="8437984" cy="1938992"/>
          </a:xfrm>
          <a:prstGeom prst="rect">
            <a:avLst/>
          </a:prstGeom>
          <a:noFill/>
        </p:spPr>
        <p:txBody>
          <a:bodyPr wrap="square" rtlCol="0">
            <a:spAutoFit/>
          </a:bodyPr>
          <a:lstStyle/>
          <a:p>
            <a:pPr marL="285750" indent="-285750" algn="just">
              <a:buFont typeface="Arial" panose="020B0604020202020204" pitchFamily="34" charset="0"/>
              <a:buChar char="•"/>
            </a:pPr>
            <a:r>
              <a:rPr lang="es-CL" sz="1200" dirty="0">
                <a:latin typeface="gobCL"/>
              </a:rPr>
              <a:t>Necesario para </a:t>
            </a:r>
            <a:r>
              <a:rPr lang="es-CL" sz="1200" u="sng" dirty="0">
                <a:latin typeface="gobCL"/>
              </a:rPr>
              <a:t>contrarrestar las bajas tasas de empleo </a:t>
            </a:r>
            <a:r>
              <a:rPr lang="es-CL" sz="1200" dirty="0">
                <a:latin typeface="gobCL"/>
              </a:rPr>
              <a:t>de las personas con discapacidad (OIT, 2014)</a:t>
            </a:r>
          </a:p>
          <a:p>
            <a:pPr marL="285750" indent="-285750" algn="just">
              <a:buFont typeface="Arial" panose="020B0604020202020204" pitchFamily="34" charset="0"/>
              <a:buChar char="•"/>
            </a:pPr>
            <a:endParaRPr lang="es-CL" sz="1200" dirty="0">
              <a:latin typeface="gobCL"/>
            </a:endParaRPr>
          </a:p>
          <a:p>
            <a:pPr marL="285750" indent="-285750" algn="just">
              <a:buFont typeface="Arial" panose="020B0604020202020204" pitchFamily="34" charset="0"/>
              <a:buChar char="•"/>
            </a:pPr>
            <a:r>
              <a:rPr lang="es-CL" sz="1200" dirty="0">
                <a:latin typeface="gobCL"/>
              </a:rPr>
              <a:t>La inclusión de las </a:t>
            </a:r>
            <a:r>
              <a:rPr lang="es-CL" sz="1200" dirty="0" err="1">
                <a:latin typeface="gobCL"/>
              </a:rPr>
              <a:t>PcD</a:t>
            </a:r>
            <a:r>
              <a:rPr lang="es-CL" sz="1200" dirty="0">
                <a:latin typeface="gobCL"/>
              </a:rPr>
              <a:t> en el mercado laboral, representa uno de los mayores desafíos para las políticas sociales y del trabajo. Su falta de integración en este ámbito, produce </a:t>
            </a:r>
            <a:r>
              <a:rPr lang="es-CL" sz="1200" u="sng" dirty="0">
                <a:latin typeface="gobCL"/>
              </a:rPr>
              <a:t>costos tanto para la economía como desventajas sociales </a:t>
            </a:r>
            <a:r>
              <a:rPr lang="es-CL" sz="1200" dirty="0">
                <a:latin typeface="gobCL"/>
              </a:rPr>
              <a:t>para las personas con discapacidad. (Estudio del Centro Europeo de Políticas de Bienestar Social y de Investigación, 2014)</a:t>
            </a:r>
          </a:p>
          <a:p>
            <a:pPr marL="285750" indent="-285750" algn="just">
              <a:buFont typeface="Arial" panose="020B0604020202020204" pitchFamily="34" charset="0"/>
              <a:buChar char="•"/>
            </a:pPr>
            <a:endParaRPr lang="es-CL" sz="1200" dirty="0">
              <a:latin typeface="gobCL"/>
            </a:endParaRPr>
          </a:p>
          <a:p>
            <a:pPr marL="285750" indent="-285750" algn="just">
              <a:buFont typeface="Arial" panose="020B0604020202020204" pitchFamily="34" charset="0"/>
              <a:buChar char="•"/>
            </a:pPr>
            <a:r>
              <a:rPr lang="es-CL" sz="1200" dirty="0">
                <a:latin typeface="gobCL"/>
              </a:rPr>
              <a:t>El objetivo de este sistema es estimular la demanda de trabajo para personas con discapacidad por parte de los empleadores, estableciendo un determinado porcentaje de sus trabajadores para personas con discapacidad.</a:t>
            </a:r>
          </a:p>
          <a:p>
            <a:pPr marL="285750" indent="-285750" algn="just">
              <a:buFont typeface="Arial" panose="020B0604020202020204" pitchFamily="34" charset="0"/>
              <a:buChar char="•"/>
            </a:pPr>
            <a:endParaRPr lang="es-CL" sz="1200" dirty="0">
              <a:latin typeface="gobCL"/>
            </a:endParaRPr>
          </a:p>
          <a:p>
            <a:pPr marL="285750" indent="-285750" algn="just">
              <a:buFont typeface="Arial" panose="020B0604020202020204" pitchFamily="34" charset="0"/>
              <a:buChar char="•"/>
            </a:pPr>
            <a:r>
              <a:rPr lang="es-CL" sz="1200" dirty="0">
                <a:latin typeface="gobCL"/>
              </a:rPr>
              <a:t>Según la </a:t>
            </a:r>
            <a:r>
              <a:rPr lang="es-CL" sz="1200" u="sng" dirty="0">
                <a:latin typeface="gobCL"/>
              </a:rPr>
              <a:t>OECD</a:t>
            </a:r>
            <a:r>
              <a:rPr lang="es-CL" sz="1200" dirty="0">
                <a:latin typeface="gobCL"/>
              </a:rPr>
              <a:t> en todos estos países, </a:t>
            </a:r>
            <a:r>
              <a:rPr lang="es-CL" sz="1200" u="sng" dirty="0">
                <a:latin typeface="gobCL"/>
              </a:rPr>
              <a:t>la cuota obligatoria es vista como un elemento político importante y exitoso</a:t>
            </a:r>
            <a:r>
              <a:rPr lang="es-CL" sz="1200" dirty="0">
                <a:latin typeface="gobCL"/>
              </a:rPr>
              <a:t>.</a:t>
            </a:r>
          </a:p>
        </p:txBody>
      </p:sp>
    </p:spTree>
    <p:extLst>
      <p:ext uri="{BB962C8B-B14F-4D97-AF65-F5344CB8AC3E}">
        <p14:creationId xmlns:p14="http://schemas.microsoft.com/office/powerpoint/2010/main" val="1494153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Imagen 3" descr="Macintosh HD:Users:valentinaaliaga:Desktop:Diego SECOM:Papelería:v1_CuentaPublica_plantilla:complemento-03.jpg"/>
          <p:cNvPicPr/>
          <p:nvPr/>
        </p:nvPicPr>
        <p:blipFill rotWithShape="1">
          <a:blip r:embed="rId3">
            <a:alphaModFix amt="60000"/>
            <a:extLst>
              <a:ext uri="{28A0092B-C50C-407E-A947-70E740481C1C}">
                <a14:useLocalDpi xmlns:a14="http://schemas.microsoft.com/office/drawing/2010/main" val="0"/>
              </a:ext>
            </a:extLst>
          </a:blip>
          <a:srcRect l="9183" t="42417" r="8837" b="35330"/>
          <a:stretch/>
        </p:blipFill>
        <p:spPr bwMode="auto">
          <a:xfrm>
            <a:off x="685800" y="0"/>
            <a:ext cx="1365015" cy="240257"/>
          </a:xfrm>
          <a:prstGeom prst="rect">
            <a:avLst/>
          </a:prstGeom>
          <a:noFill/>
          <a:ln>
            <a:noFill/>
          </a:ln>
          <a:extLst>
            <a:ext uri="{53640926-AAD7-44D8-BBD7-CCE9431645EC}">
              <a14:shadowObscured xmlns:a14="http://schemas.microsoft.com/office/drawing/2010/main"/>
            </a:ext>
          </a:extLst>
        </p:spPr>
      </p:pic>
      <p:sp>
        <p:nvSpPr>
          <p:cNvPr id="15" name="Título 1"/>
          <p:cNvSpPr txBox="1">
            <a:spLocks/>
          </p:cNvSpPr>
          <p:nvPr/>
        </p:nvSpPr>
        <p:spPr>
          <a:xfrm>
            <a:off x="992372" y="654553"/>
            <a:ext cx="6892366" cy="58128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2700"/>
              </a:lnSpc>
            </a:pPr>
            <a:r>
              <a:rPr lang="es-ES" sz="2400" dirty="0">
                <a:solidFill>
                  <a:schemeClr val="tx2"/>
                </a:solidFill>
                <a:latin typeface="gobCL"/>
                <a:cs typeface="gobCL"/>
              </a:rPr>
              <a:t>Evidencia Internacional Ley de Cuotas</a:t>
            </a:r>
          </a:p>
        </p:txBody>
      </p:sp>
      <p:sp>
        <p:nvSpPr>
          <p:cNvPr id="7" name="CuadroTexto 6"/>
          <p:cNvSpPr txBox="1"/>
          <p:nvPr/>
        </p:nvSpPr>
        <p:spPr>
          <a:xfrm>
            <a:off x="316128" y="1650134"/>
            <a:ext cx="8437984" cy="2123658"/>
          </a:xfrm>
          <a:prstGeom prst="rect">
            <a:avLst/>
          </a:prstGeom>
          <a:noFill/>
        </p:spPr>
        <p:txBody>
          <a:bodyPr wrap="square" rtlCol="0">
            <a:spAutoFit/>
          </a:bodyPr>
          <a:lstStyle/>
          <a:p>
            <a:pPr marL="285750" indent="-285750" algn="just">
              <a:buFont typeface="Arial" panose="020B0604020202020204" pitchFamily="34" charset="0"/>
              <a:buChar char="•"/>
            </a:pPr>
            <a:r>
              <a:rPr lang="es-CL" sz="1200" dirty="0">
                <a:latin typeface="gobCL"/>
              </a:rPr>
              <a:t>El sistema de cuota ha sido una de las medidas más conocidas y frecuentes para promover la inclusión de personas con discapacidad en el mercado del trabajo, en los países miembros de la OECD (34 países</a:t>
            </a:r>
            <a:r>
              <a:rPr lang="es-CL" sz="1200" u="sng" dirty="0">
                <a:latin typeface="gobCL"/>
              </a:rPr>
              <a:t>) el 55,8% cuentan con sistemas de cuotas, un 47% tanto para el sector público como  para el sector privado y un 8,8% sólo para sector público o privado. </a:t>
            </a:r>
          </a:p>
          <a:p>
            <a:pPr marL="285750" indent="-285750" algn="just">
              <a:buFont typeface="Arial" panose="020B0604020202020204" pitchFamily="34" charset="0"/>
              <a:buChar char="•"/>
            </a:pPr>
            <a:endParaRPr lang="es-CL" sz="1200" u="sng" dirty="0">
              <a:latin typeface="gobCL"/>
            </a:endParaRPr>
          </a:p>
          <a:p>
            <a:pPr marL="285750" indent="-285750" algn="just">
              <a:buFont typeface="Arial" panose="020B0604020202020204" pitchFamily="34" charset="0"/>
              <a:buChar char="•"/>
            </a:pPr>
            <a:r>
              <a:rPr lang="es-CL" sz="1200" u="sng" dirty="0">
                <a:latin typeface="gobCL"/>
              </a:rPr>
              <a:t>La cuota oscila entre el 1,8% (Japón) y 7% (Italia), en promedio la cuota es sobre el 4%. </a:t>
            </a:r>
            <a:r>
              <a:rPr lang="es-CL" sz="1200" dirty="0">
                <a:latin typeface="gobCL"/>
              </a:rPr>
              <a:t>En algunos países se utilizan porcentajes diferenciados para el sector público y privado. </a:t>
            </a:r>
          </a:p>
          <a:p>
            <a:pPr marL="285750" indent="-285750" algn="just">
              <a:buFont typeface="Arial" panose="020B0604020202020204" pitchFamily="34" charset="0"/>
              <a:buChar char="•"/>
            </a:pPr>
            <a:endParaRPr lang="es-CL" sz="1200" dirty="0">
              <a:latin typeface="gobCL"/>
            </a:endParaRPr>
          </a:p>
          <a:p>
            <a:pPr marL="285750" indent="-285750" algn="just">
              <a:buFont typeface="Arial" panose="020B0604020202020204" pitchFamily="34" charset="0"/>
              <a:buChar char="•"/>
            </a:pPr>
            <a:r>
              <a:rPr lang="es-CL" sz="1200" dirty="0">
                <a:latin typeface="gobCL"/>
              </a:rPr>
              <a:t>En la mayoría de los países con sistema de cuota se establece un mínimo de trabajadores para la aplicación de la cuota (</a:t>
            </a:r>
            <a:r>
              <a:rPr lang="es-CL" sz="1200" u="sng" dirty="0">
                <a:latin typeface="gobCL"/>
              </a:rPr>
              <a:t>Promedio OECD número de trabajadores aproximadamente 60</a:t>
            </a:r>
            <a:r>
              <a:rPr lang="es-CL" sz="1200" dirty="0">
                <a:latin typeface="gobCL"/>
              </a:rPr>
              <a:t>) . </a:t>
            </a:r>
          </a:p>
          <a:p>
            <a:pPr marL="285750" indent="-285750" algn="just">
              <a:buFont typeface="Arial" panose="020B0604020202020204" pitchFamily="34" charset="0"/>
              <a:buChar char="•"/>
            </a:pPr>
            <a:endParaRPr lang="es-CL" sz="1200" dirty="0">
              <a:latin typeface="gobCL"/>
            </a:endParaRPr>
          </a:p>
          <a:p>
            <a:pPr marL="285750" indent="-285750" algn="just">
              <a:buFont typeface="Arial" panose="020B0604020202020204" pitchFamily="34" charset="0"/>
              <a:buChar char="•"/>
            </a:pPr>
            <a:r>
              <a:rPr lang="es-CL" sz="1200" u="sng" dirty="0">
                <a:latin typeface="gobCL"/>
              </a:rPr>
              <a:t>El cumplimiento de la cuota fluctúa entre el 50 y 70% </a:t>
            </a:r>
            <a:r>
              <a:rPr lang="es-CL" sz="1200" dirty="0">
                <a:latin typeface="gobCL"/>
              </a:rPr>
              <a:t>en la mayoría de los países. </a:t>
            </a:r>
          </a:p>
        </p:txBody>
      </p:sp>
    </p:spTree>
    <p:extLst>
      <p:ext uri="{BB962C8B-B14F-4D97-AF65-F5344CB8AC3E}">
        <p14:creationId xmlns:p14="http://schemas.microsoft.com/office/powerpoint/2010/main" val="1238251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Imagen 3" descr="Macintosh HD:Users:valentinaaliaga:Desktop:Diego SECOM:Papelería:v1_CuentaPublica_plantilla:complemento-03.jpg"/>
          <p:cNvPicPr/>
          <p:nvPr/>
        </p:nvPicPr>
        <p:blipFill rotWithShape="1">
          <a:blip r:embed="rId3">
            <a:alphaModFix amt="60000"/>
            <a:extLst>
              <a:ext uri="{28A0092B-C50C-407E-A947-70E740481C1C}">
                <a14:useLocalDpi xmlns:a14="http://schemas.microsoft.com/office/drawing/2010/main" val="0"/>
              </a:ext>
            </a:extLst>
          </a:blip>
          <a:srcRect l="9183" t="42417" r="8837" b="35330"/>
          <a:stretch/>
        </p:blipFill>
        <p:spPr bwMode="auto">
          <a:xfrm>
            <a:off x="685800" y="0"/>
            <a:ext cx="1365015" cy="240257"/>
          </a:xfrm>
          <a:prstGeom prst="rect">
            <a:avLst/>
          </a:prstGeom>
          <a:noFill/>
          <a:ln>
            <a:noFill/>
          </a:ln>
          <a:extLst>
            <a:ext uri="{53640926-AAD7-44D8-BBD7-CCE9431645EC}">
              <a14:shadowObscured xmlns:a14="http://schemas.microsoft.com/office/drawing/2010/main"/>
            </a:ext>
          </a:extLst>
        </p:spPr>
      </p:pic>
      <p:sp>
        <p:nvSpPr>
          <p:cNvPr id="6" name="CuadroTexto 5"/>
          <p:cNvSpPr txBox="1"/>
          <p:nvPr/>
        </p:nvSpPr>
        <p:spPr>
          <a:xfrm>
            <a:off x="3108537" y="1387883"/>
            <a:ext cx="5969876" cy="2092881"/>
          </a:xfrm>
          <a:prstGeom prst="rect">
            <a:avLst/>
          </a:prstGeom>
          <a:noFill/>
        </p:spPr>
        <p:txBody>
          <a:bodyPr wrap="square" rtlCol="0">
            <a:spAutoFit/>
          </a:bodyPr>
          <a:lstStyle/>
          <a:p>
            <a:pPr algn="just"/>
            <a:r>
              <a:rPr lang="es-CO" sz="1200" i="1" dirty="0">
                <a:solidFill>
                  <a:srgbClr val="002060"/>
                </a:solidFill>
                <a:latin typeface="gobCL"/>
                <a:ea typeface="+mj-ea"/>
                <a:cs typeface="gobCL"/>
              </a:rPr>
              <a:t>“…Es hora de que la integración deje de ser un acto de generosidad o buena voluntad de unos pocos. Es hora de que todos podamos sumarnos en igualdad de condiciones al barco común que somos”</a:t>
            </a:r>
          </a:p>
          <a:p>
            <a:pPr algn="just"/>
            <a:endParaRPr lang="es-CO" sz="1400" i="1" dirty="0">
              <a:solidFill>
                <a:srgbClr val="3785D1"/>
              </a:solidFill>
              <a:latin typeface="gobCL"/>
              <a:ea typeface="+mj-ea"/>
              <a:cs typeface="gobCL"/>
            </a:endParaRPr>
          </a:p>
          <a:p>
            <a:endParaRPr lang="es-CO" sz="1400" b="1" dirty="0">
              <a:solidFill>
                <a:schemeClr val="tx2">
                  <a:lumMod val="60000"/>
                  <a:lumOff val="40000"/>
                </a:schemeClr>
              </a:solidFill>
              <a:latin typeface="gobCL"/>
              <a:ea typeface="+mj-ea"/>
              <a:cs typeface="gobCL"/>
            </a:endParaRPr>
          </a:p>
          <a:p>
            <a:pPr algn="r"/>
            <a:endParaRPr lang="es-CO" sz="1400" b="1" dirty="0">
              <a:solidFill>
                <a:schemeClr val="tx2">
                  <a:lumMod val="60000"/>
                  <a:lumOff val="40000"/>
                </a:schemeClr>
              </a:solidFill>
              <a:latin typeface="gobCL"/>
              <a:ea typeface="+mj-ea"/>
              <a:cs typeface="gobCL"/>
            </a:endParaRPr>
          </a:p>
          <a:p>
            <a:pPr algn="r"/>
            <a:endParaRPr lang="es-CO" sz="1400" b="1" dirty="0">
              <a:solidFill>
                <a:schemeClr val="tx2">
                  <a:lumMod val="60000"/>
                  <a:lumOff val="40000"/>
                </a:schemeClr>
              </a:solidFill>
              <a:latin typeface="gobCL"/>
              <a:ea typeface="+mj-ea"/>
              <a:cs typeface="gobCL"/>
            </a:endParaRPr>
          </a:p>
          <a:p>
            <a:pPr algn="r"/>
            <a:r>
              <a:rPr lang="es-CO" sz="1200" dirty="0">
                <a:solidFill>
                  <a:schemeClr val="tx2">
                    <a:lumMod val="60000"/>
                    <a:lumOff val="40000"/>
                  </a:schemeClr>
                </a:solidFill>
                <a:latin typeface="gobCL"/>
                <a:ea typeface="+mj-ea"/>
                <a:cs typeface="gobCL"/>
              </a:rPr>
              <a:t>Presidenta Michelle Bachelet, 18 de julio del 2016</a:t>
            </a:r>
          </a:p>
          <a:p>
            <a:pPr algn="r"/>
            <a:r>
              <a:rPr lang="es-CO" sz="1100" dirty="0">
                <a:solidFill>
                  <a:schemeClr val="tx2">
                    <a:lumMod val="60000"/>
                    <a:lumOff val="40000"/>
                  </a:schemeClr>
                </a:solidFill>
                <a:latin typeface="gobCL"/>
                <a:ea typeface="+mj-ea"/>
                <a:cs typeface="gobCL"/>
              </a:rPr>
              <a:t>En el marco de la firma de la indicación sustitutiva del proyecto de ley de inclusión laboral para personas con discapacidad </a:t>
            </a:r>
          </a:p>
        </p:txBody>
      </p:sp>
      <p:pic>
        <p:nvPicPr>
          <p:cNvPr id="8" name="Imagen 7"/>
          <p:cNvPicPr>
            <a:picLocks noChangeAspect="1"/>
          </p:cNvPicPr>
          <p:nvPr/>
        </p:nvPicPr>
        <p:blipFill>
          <a:blip r:embed="rId4"/>
          <a:stretch>
            <a:fillRect/>
          </a:stretch>
        </p:blipFill>
        <p:spPr>
          <a:xfrm>
            <a:off x="126765" y="431089"/>
            <a:ext cx="2795111" cy="24680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11696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Macintosh HD:Users:valentinaaliaga:Desktop:Diego SECOM:Papelería:v1_CuentaPublica_plantilla:complemento-03.jpg"/>
          <p:cNvPicPr/>
          <p:nvPr/>
        </p:nvPicPr>
        <p:blipFill rotWithShape="1">
          <a:blip r:embed="rId3">
            <a:alphaModFix amt="60000"/>
            <a:extLst>
              <a:ext uri="{28A0092B-C50C-407E-A947-70E740481C1C}">
                <a14:useLocalDpi xmlns:a14="http://schemas.microsoft.com/office/drawing/2010/main" val="0"/>
              </a:ext>
            </a:extLst>
          </a:blip>
          <a:srcRect l="9183" t="42417" r="8837" b="35330"/>
          <a:stretch/>
        </p:blipFill>
        <p:spPr bwMode="auto">
          <a:xfrm>
            <a:off x="685800" y="0"/>
            <a:ext cx="1365015" cy="240257"/>
          </a:xfrm>
          <a:prstGeom prst="rect">
            <a:avLst/>
          </a:prstGeom>
          <a:noFill/>
          <a:ln>
            <a:noFill/>
          </a:ln>
          <a:extLst>
            <a:ext uri="{53640926-AAD7-44D8-BBD7-CCE9431645EC}">
              <a14:shadowObscured xmlns:a14="http://schemas.microsoft.com/office/drawing/2010/main"/>
            </a:ext>
          </a:extLst>
        </p:spPr>
      </p:pic>
      <p:sp>
        <p:nvSpPr>
          <p:cNvPr id="2" name="CuadroTexto 1"/>
          <p:cNvSpPr txBox="1"/>
          <p:nvPr/>
        </p:nvSpPr>
        <p:spPr>
          <a:xfrm>
            <a:off x="685799" y="725214"/>
            <a:ext cx="7407167" cy="400110"/>
          </a:xfrm>
          <a:prstGeom prst="rect">
            <a:avLst/>
          </a:prstGeom>
          <a:noFill/>
        </p:spPr>
        <p:txBody>
          <a:bodyPr wrap="square" rtlCol="0">
            <a:spAutoFit/>
          </a:bodyPr>
          <a:lstStyle/>
          <a:p>
            <a:r>
              <a:rPr lang="es-CO" sz="2000" dirty="0">
                <a:solidFill>
                  <a:schemeClr val="tx2">
                    <a:lumMod val="60000"/>
                    <a:lumOff val="40000"/>
                  </a:schemeClr>
                </a:solidFill>
                <a:latin typeface="gobCL"/>
                <a:ea typeface="+mj-ea"/>
                <a:cs typeface="gobCL"/>
              </a:rPr>
              <a:t>Personas con discapacidad (PcD): Contexto Normativo</a:t>
            </a:r>
          </a:p>
        </p:txBody>
      </p:sp>
      <p:graphicFrame>
        <p:nvGraphicFramePr>
          <p:cNvPr id="5" name="Diagrama 4"/>
          <p:cNvGraphicFramePr/>
          <p:nvPr>
            <p:extLst>
              <p:ext uri="{D42A27DB-BD31-4B8C-83A1-F6EECF244321}">
                <p14:modId xmlns:p14="http://schemas.microsoft.com/office/powerpoint/2010/main" val="412951509"/>
              </p:ext>
            </p:extLst>
          </p:nvPr>
        </p:nvGraphicFramePr>
        <p:xfrm>
          <a:off x="599091" y="1303282"/>
          <a:ext cx="6957847" cy="28316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78959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br>
              <a:rPr lang="es-ES" dirty="0"/>
            </a:br>
            <a:r>
              <a:rPr lang="es-ES" sz="2700" dirty="0">
                <a:solidFill>
                  <a:srgbClr val="3785D1"/>
                </a:solidFill>
                <a:latin typeface="gobCL"/>
              </a:rPr>
              <a:t>OIT: Discapacidad y Trabajo</a:t>
            </a:r>
            <a:br>
              <a:rPr lang="es-ES" dirty="0"/>
            </a:br>
            <a:endParaRPr lang="es-CL" dirty="0"/>
          </a:p>
        </p:txBody>
      </p:sp>
      <p:sp>
        <p:nvSpPr>
          <p:cNvPr id="3" name="Marcador de contenido 2"/>
          <p:cNvSpPr>
            <a:spLocks noGrp="1"/>
          </p:cNvSpPr>
          <p:nvPr>
            <p:ph idx="1"/>
          </p:nvPr>
        </p:nvSpPr>
        <p:spPr>
          <a:xfrm>
            <a:off x="457200" y="1221416"/>
            <a:ext cx="8229600" cy="3394472"/>
          </a:xfrm>
        </p:spPr>
        <p:txBody>
          <a:bodyPr>
            <a:normAutofit/>
          </a:bodyPr>
          <a:lstStyle/>
          <a:p>
            <a:r>
              <a:rPr lang="es-ES" sz="1000" dirty="0">
                <a:latin typeface="gobCL"/>
              </a:rPr>
              <a:t>Las personas con discapacidad representan </a:t>
            </a:r>
            <a:r>
              <a:rPr lang="es-ES" sz="1000" u="sng" dirty="0">
                <a:latin typeface="gobCL"/>
              </a:rPr>
              <a:t>aproximadamente mil millones de personas, un 15% de la población mundial. </a:t>
            </a:r>
          </a:p>
          <a:p>
            <a:endParaRPr lang="es-ES" sz="1000" u="sng" dirty="0">
              <a:latin typeface="gobCL"/>
            </a:endParaRPr>
          </a:p>
          <a:p>
            <a:r>
              <a:rPr lang="es-ES" sz="1000" u="sng" dirty="0">
                <a:latin typeface="gobCL"/>
              </a:rPr>
              <a:t>Alrededor del 80 por ciento están en edad de trabajar</a:t>
            </a:r>
            <a:r>
              <a:rPr lang="es-ES" sz="1000" dirty="0">
                <a:latin typeface="gobCL"/>
              </a:rPr>
              <a:t>. Sin embargo, su derecho a un trabajo decente, es con frecuencia denegado. </a:t>
            </a:r>
          </a:p>
          <a:p>
            <a:endParaRPr lang="es-ES" sz="1000" dirty="0">
              <a:latin typeface="gobCL"/>
            </a:endParaRPr>
          </a:p>
          <a:p>
            <a:r>
              <a:rPr lang="es-ES" sz="1000" dirty="0">
                <a:latin typeface="gobCL"/>
              </a:rPr>
              <a:t>En comparación con las personas sin discapacidad, las personas con discapacidad experimentan </a:t>
            </a:r>
            <a:r>
              <a:rPr lang="es-ES" sz="1000" u="sng" dirty="0">
                <a:latin typeface="gobCL"/>
              </a:rPr>
              <a:t>mayores tasas de desempleo e inactividad económica y están en mayor riesgo de una protección social insuficiente </a:t>
            </a:r>
            <a:r>
              <a:rPr lang="es-ES" sz="1000" dirty="0">
                <a:latin typeface="gobCL"/>
              </a:rPr>
              <a:t>-la cual es clave para reducir la pobreza extrema.</a:t>
            </a:r>
            <a:br>
              <a:rPr lang="es-ES" sz="1000" dirty="0">
                <a:latin typeface="gobCL"/>
              </a:rPr>
            </a:br>
            <a:endParaRPr lang="es-ES" sz="1000" dirty="0">
              <a:latin typeface="gobCL"/>
            </a:endParaRPr>
          </a:p>
          <a:p>
            <a:r>
              <a:rPr lang="es-ES" sz="1000" dirty="0">
                <a:latin typeface="gobCL"/>
              </a:rPr>
              <a:t>Los esfuerzos de la OIT para incluir personas con discapacidad cubren toda su gama de actividades, incluidas sus prácticas internas y alianzas con otras agencias de la ONU, tal y como queda reflejado en la </a:t>
            </a:r>
            <a:r>
              <a:rPr lang="es-ES" sz="1000" dirty="0">
                <a:latin typeface="gobCL"/>
                <a:hlinkClick r:id="rId2"/>
              </a:rPr>
              <a:t>Estrategia y Plan de Acción para la inclusión de la discapacidad 2014-17 </a:t>
            </a:r>
            <a:r>
              <a:rPr lang="es-ES" sz="1000" dirty="0">
                <a:latin typeface="gobCL"/>
              </a:rPr>
              <a:t>.</a:t>
            </a:r>
          </a:p>
          <a:p>
            <a:endParaRPr lang="es-ES" sz="1000" dirty="0">
              <a:latin typeface="gobCL"/>
            </a:endParaRPr>
          </a:p>
          <a:p>
            <a:r>
              <a:rPr lang="es-ES" sz="1000" dirty="0">
                <a:latin typeface="gobCL"/>
              </a:rPr>
              <a:t>Habilitar a las personas con discapacidad para crear su propia empresa: El programa de formación y asesoría </a:t>
            </a:r>
            <a:r>
              <a:rPr lang="es-ES" sz="1000" b="1" dirty="0">
                <a:solidFill>
                  <a:srgbClr val="3785D1"/>
                </a:solidFill>
                <a:latin typeface="gobCL"/>
              </a:rPr>
              <a:t>Inicie y Mejore su Negocio</a:t>
            </a:r>
            <a:r>
              <a:rPr lang="es-ES" sz="1000" dirty="0">
                <a:latin typeface="gobCL"/>
              </a:rPr>
              <a:t>, financiado por la OIT, proporciona independencia económica a las personas con discapacidad en Vanuatu.</a:t>
            </a:r>
          </a:p>
          <a:p>
            <a:endParaRPr lang="es-ES" sz="2800" dirty="0">
              <a:latin typeface="gobCL"/>
            </a:endParaRPr>
          </a:p>
          <a:p>
            <a:endParaRPr lang="es-CL" dirty="0"/>
          </a:p>
        </p:txBody>
      </p:sp>
    </p:spTree>
    <p:extLst>
      <p:ext uri="{BB962C8B-B14F-4D97-AF65-F5344CB8AC3E}">
        <p14:creationId xmlns:p14="http://schemas.microsoft.com/office/powerpoint/2010/main" val="3508510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Macintosh HD:Users:valentinaaliaga:Desktop:Diego SECOM:Papelería:v1_CuentaPublica_plantilla:complemento-03.jpg"/>
          <p:cNvPicPr/>
          <p:nvPr/>
        </p:nvPicPr>
        <p:blipFill rotWithShape="1">
          <a:blip r:embed="rId3">
            <a:alphaModFix amt="60000"/>
            <a:extLst>
              <a:ext uri="{28A0092B-C50C-407E-A947-70E740481C1C}">
                <a14:useLocalDpi xmlns:a14="http://schemas.microsoft.com/office/drawing/2010/main" val="0"/>
              </a:ext>
            </a:extLst>
          </a:blip>
          <a:srcRect l="9183" t="42417" r="8837" b="35330"/>
          <a:stretch/>
        </p:blipFill>
        <p:spPr bwMode="auto">
          <a:xfrm>
            <a:off x="685800" y="0"/>
            <a:ext cx="1365015" cy="240257"/>
          </a:xfrm>
          <a:prstGeom prst="rect">
            <a:avLst/>
          </a:prstGeom>
          <a:noFill/>
          <a:ln>
            <a:noFill/>
          </a:ln>
          <a:extLst>
            <a:ext uri="{53640926-AAD7-44D8-BBD7-CCE9431645EC}">
              <a14:shadowObscured xmlns:a14="http://schemas.microsoft.com/office/drawing/2010/main"/>
            </a:ext>
          </a:extLst>
        </p:spPr>
      </p:pic>
      <p:sp>
        <p:nvSpPr>
          <p:cNvPr id="15" name="Título 1"/>
          <p:cNvSpPr txBox="1">
            <a:spLocks/>
          </p:cNvSpPr>
          <p:nvPr/>
        </p:nvSpPr>
        <p:spPr>
          <a:xfrm>
            <a:off x="112338" y="240257"/>
            <a:ext cx="7772400" cy="58128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2700"/>
              </a:lnSpc>
            </a:pPr>
            <a:r>
              <a:rPr lang="es-ES" sz="2400" dirty="0">
                <a:solidFill>
                  <a:schemeClr val="tx2"/>
                </a:solidFill>
                <a:latin typeface="gobCL"/>
                <a:cs typeface="gobCL"/>
              </a:rPr>
              <a:t>Objetivos del Proyecto de Ley de Inclusión</a:t>
            </a:r>
          </a:p>
        </p:txBody>
      </p:sp>
      <p:graphicFrame>
        <p:nvGraphicFramePr>
          <p:cNvPr id="3" name="Diagrama 2"/>
          <p:cNvGraphicFramePr/>
          <p:nvPr>
            <p:extLst>
              <p:ext uri="{D42A27DB-BD31-4B8C-83A1-F6EECF244321}">
                <p14:modId xmlns:p14="http://schemas.microsoft.com/office/powerpoint/2010/main" val="3152016786"/>
              </p:ext>
            </p:extLst>
          </p:nvPr>
        </p:nvGraphicFramePr>
        <p:xfrm>
          <a:off x="1175982" y="917077"/>
          <a:ext cx="6360738" cy="4050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CuadroTexto 1"/>
          <p:cNvSpPr txBox="1"/>
          <p:nvPr/>
        </p:nvSpPr>
        <p:spPr>
          <a:xfrm>
            <a:off x="3050275" y="2757765"/>
            <a:ext cx="2842850" cy="369332"/>
          </a:xfrm>
          <a:prstGeom prst="rect">
            <a:avLst/>
          </a:prstGeom>
          <a:noFill/>
        </p:spPr>
        <p:txBody>
          <a:bodyPr wrap="square" rtlCol="0">
            <a:spAutoFit/>
          </a:bodyPr>
          <a:lstStyle/>
          <a:p>
            <a:r>
              <a:rPr lang="es-CL" sz="900" b="1" dirty="0">
                <a:latin typeface="gobCL"/>
              </a:rPr>
              <a:t>Contribuir a la igualdad de oportunidades en el empleo para las Personas con discapacidad </a:t>
            </a:r>
          </a:p>
        </p:txBody>
      </p:sp>
    </p:spTree>
    <p:extLst>
      <p:ext uri="{BB962C8B-B14F-4D97-AF65-F5344CB8AC3E}">
        <p14:creationId xmlns:p14="http://schemas.microsoft.com/office/powerpoint/2010/main" val="358750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fields"/>
    <ds:schemaRef ds:uri="http://www.w3.org/XML/1998/namespace"/>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5749</TotalTime>
  <Words>3865</Words>
  <Application>Microsoft Office PowerPoint</Application>
  <PresentationFormat>Presentación en pantalla (16:9)</PresentationFormat>
  <Paragraphs>380</Paragraphs>
  <Slides>34</Slides>
  <Notes>16</Notes>
  <HiddenSlides>0</HiddenSlides>
  <MMClips>1</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34</vt:i4>
      </vt:variant>
    </vt:vector>
  </HeadingPairs>
  <TitlesOfParts>
    <vt:vector size="47" baseType="lpstr">
      <vt:lpstr>Angsana New</vt:lpstr>
      <vt:lpstr>Arial</vt:lpstr>
      <vt:lpstr>Calibri</vt:lpstr>
      <vt:lpstr>Century Gothic</vt:lpstr>
      <vt:lpstr>Corbel</vt:lpstr>
      <vt:lpstr>FrankRuehl</vt:lpstr>
      <vt:lpstr>Gisha</vt:lpstr>
      <vt:lpstr>gobCL</vt:lpstr>
      <vt:lpstr>Source Sans Pro</vt:lpstr>
      <vt:lpstr>Times New Roman</vt:lpstr>
      <vt:lpstr>Wingdings</vt:lpstr>
      <vt:lpstr>ヒラギノ角ゴ Pro W3</vt:lpstr>
      <vt:lpstr>Office Theme</vt:lpstr>
      <vt:lpstr>Inclusión Laboral y Capacitación:  LOS DESAFÍOS DE LA NUEVA LEGISLACIÓN </vt:lpstr>
      <vt:lpstr>Presentación de PowerPoint</vt:lpstr>
      <vt:lpstr>Presentación de PowerPoint</vt:lpstr>
      <vt:lpstr>Presentación de PowerPoint</vt:lpstr>
      <vt:lpstr>Presentación de PowerPoint</vt:lpstr>
      <vt:lpstr>Presentación de PowerPoint</vt:lpstr>
      <vt:lpstr>Presentación de PowerPoint</vt:lpstr>
      <vt:lpstr> OIT: Discapacidad y Trabajo </vt:lpstr>
      <vt:lpstr>Presentación de PowerPoint</vt:lpstr>
      <vt:lpstr>Presentación de PowerPoint</vt:lpstr>
      <vt:lpstr>Presentación de PowerPoint</vt:lpstr>
      <vt:lpstr>Presentación de PowerPoint</vt:lpstr>
      <vt:lpstr>Presentación de PowerPoint</vt:lpstr>
      <vt:lpstr>Presentación de PowerPoint</vt:lpstr>
      <vt:lpstr>Programa +Capaz  Línea para personas en situación de discapacidad  </vt:lpstr>
      <vt:lpstr>Chile: Discapacidad e Inclusión Laboral</vt:lpstr>
      <vt:lpstr>Nuestro Programa </vt:lpstr>
      <vt:lpstr>  Población Objetivo</vt:lpstr>
      <vt:lpstr> Modelo de Intervención:  Empleo con Apoyo</vt:lpstr>
      <vt:lpstr> Modelo de Intervención:  Empleo con Apoyo</vt:lpstr>
      <vt:lpstr>Servicios y Apoyos a los Usuarios</vt:lpstr>
      <vt:lpstr>Resultados y Logros</vt:lpstr>
      <vt:lpstr>Desafíos</vt:lpstr>
      <vt:lpstr>Presentación de PowerPoint</vt:lpstr>
      <vt:lpstr>Presentación de PowerPoint</vt:lpstr>
      <vt:lpstr>Testimonios</vt:lpstr>
      <vt:lpstr>Presentación de PowerPoint</vt:lpstr>
      <vt:lpstr>Presentación de PowerPoint</vt:lpstr>
      <vt:lpstr>Presentación de PowerPoint</vt:lpstr>
      <vt:lpstr>Presentación de PowerPoint</vt:lpstr>
      <vt:lpstr>Presentación de PowerPoint</vt:lpstr>
      <vt:lpstr>Presentación de PowerPoint</vt:lpstr>
      <vt:lpstr>Innovative Policy 2017 on Employment and Vocational Education &amp; Training Training and placing the vulnerable in Chile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Eliel Hasson</cp:lastModifiedBy>
  <cp:revision>189</cp:revision>
  <cp:lastPrinted>2017-04-20T13:07:39Z</cp:lastPrinted>
  <dcterms:created xsi:type="dcterms:W3CDTF">2010-04-12T23:12:02Z</dcterms:created>
  <dcterms:modified xsi:type="dcterms:W3CDTF">2017-04-27T11:10:37Z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